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9144000"/>
  <p:notesSz cx="6858000" cy="9144000"/>
  <p:embeddedFontLst>
    <p:embeddedFont>
      <p:font typeface="Montserrat"/>
      <p:regular r:id="rId25"/>
      <p:bold r:id="rId26"/>
      <p:italic r:id="rId27"/>
      <p:boldItalic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font" Target="fonts/OpenSans-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47e8b280b5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47e8b280b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47e8b281c9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47e8b281c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Zintuigen en motoriek werken samen.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FILMPJE 1: 2.19 min (0 tot 2 maanden, gaat over oefenen met je baby, lighouding, afgeplat hoofd)</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FILMPJE 2: 1.18 min (4 tot 6 maanden, gaat over grove motoriek)</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47e8b281c9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47e8b281c9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Zintuigen en motoriek werken samen.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FILMPJE 1: 2.19 min (0 tot 2 maanden, gaat over oefenen met je baby, lighouding, afgeplat hoofd)</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FILMPJE 2: 1.18 min (4 tot 6 maanden, gaat over grove motoriek)</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47e8b281c9_0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47e8b281c9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Zintuigen en motoriek werken samen.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FILMPJE 1: 2.19 min (0 tot 2 maanden, gaat over oefenen met je baby, lighouding, afgeplat hoofd)</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FILMPJE 2: 1.18 min (4 tot 6 maanden, gaat over grove motoriek)</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47e8b281c9_0_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47e8b281c9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Van boven naar beneden: hoe dichter bij de hersenen, hoe sneller de spieren beheerst worden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Van dichtbij naar veraf: dicht bij de romp eerst beheersen,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Grof naar fijn: Eerst de grove motoriek, dan de fijne.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FILMPJE: 1.24 min</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Mijlpalen: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Tilt het hoofd in buikligging: 1 mnd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Houdt het hoofd in balans; 4 mnd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Rolt van buik naar rug: 5 mnd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Zit met lichte steun: 6 mnd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Kruipt op handen en knieën: 7-8 mnd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Trekt zich op aan voorwerpen: 9 mnd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Staat met steun: 10 mnd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Staat alleen: 12 mnd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Loopt achteruit: 18 mnd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Toren van 3 blokjes bouwen: 18 mnd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Trap op lopen 14/ 24 mnd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Schopt een bal naar voren: 14/ 24 mnd</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47e8b281c9_0_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47e8b281c9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Van boven naar beneden: hoe dichter bij de hersenen, hoe sneller de spieren beheerst worden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Van dichtbij naar veraf: dicht bij de romp eerst beheersen,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Grof naar fijn: Eerst de grove motoriek, dan de fijne.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FILMPJE: 1.24 min</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Mijlpalen: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Tilt het hoofd in buikligging: 1 mnd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Houdt het hoofd in balans; 4 mnd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Rolt van buik naar rug: 5 mnd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Zit met lichte steun: 6 mnd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Kruipt op handen en knieën: 7-8 mnd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Trekt zich op aan voorwerpen: 9 mnd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Staat met steun: 10 mnd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Staat alleen: 12 mnd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Loopt achteruit: 18 mnd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Toren van 3 blokjes bouwen: 18 mnd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Trap op lopen 14/ 24 mnd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Schopt een bal naar voren: 14/ 24 mnd</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47e8b281c9_0_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47e8b281c9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Wel uitdrukken via geluid en beweging (trappelen van plezier is anders trappelen van kwaadheid…</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47e8b281c9_0_1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47e8b281c9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Wel uitdrukken via geluid en beweging (trappelen van plezier is anders trappelen van kwaadheid…</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47e8b281c9_0_1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47e8b281c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b="1" lang="en" sz="1400">
                <a:solidFill>
                  <a:schemeClr val="dk1"/>
                </a:solidFill>
                <a:latin typeface="Calibri"/>
                <a:ea typeface="Calibri"/>
                <a:cs typeface="Calibri"/>
                <a:sym typeface="Calibri"/>
              </a:rPr>
              <a:t>Klankontwikkeling:</a:t>
            </a:r>
            <a:endParaRPr b="1" sz="14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6-8 weken</a:t>
            </a:r>
            <a:r>
              <a:rPr lang="en" sz="1200">
                <a:solidFill>
                  <a:schemeClr val="dk1"/>
                </a:solidFill>
                <a:latin typeface="Calibri"/>
                <a:ea typeface="Calibri"/>
                <a:cs typeface="Calibri"/>
                <a:sym typeface="Calibri"/>
              </a:rPr>
              <a:t>: experimenteert onbewust, steeds meer klanken die bij eigen taal horen</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Tussen 6/9 mnd</a:t>
            </a:r>
            <a:r>
              <a:rPr lang="en" sz="1200">
                <a:solidFill>
                  <a:schemeClr val="dk1"/>
                </a:solidFill>
                <a:latin typeface="Calibri"/>
                <a:ea typeface="Calibri"/>
                <a:cs typeface="Calibri"/>
                <a:sym typeface="Calibri"/>
              </a:rPr>
              <a:t>: brabbelen. Kind maakt medeklinkers en klinkers die op lettergrepen lijken dada, baba, mama, babababababababa</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Tussen 10/ 14 mnd</a:t>
            </a:r>
            <a:r>
              <a:rPr lang="en" sz="1200">
                <a:solidFill>
                  <a:schemeClr val="dk1"/>
                </a:solidFill>
                <a:latin typeface="Calibri"/>
                <a:ea typeface="Calibri"/>
                <a:cs typeface="Calibri"/>
                <a:sym typeface="Calibri"/>
              </a:rPr>
              <a:t>: eerste woorden. Brabbelen wordt nu ook betekenisvol</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Rond 18 mnd</a:t>
            </a:r>
            <a:r>
              <a:rPr lang="en" sz="1200">
                <a:solidFill>
                  <a:schemeClr val="dk1"/>
                </a:solidFill>
                <a:latin typeface="Calibri"/>
                <a:ea typeface="Calibri"/>
                <a:cs typeface="Calibri"/>
                <a:sym typeface="Calibri"/>
              </a:rPr>
              <a:t>: 50 woordengrens. Vanaf dit moment ontwikkelt de woordenschat ineens veel sneller. Kind leert nu alle klanken van de taal goed uitspreken. Klanken met 3 medeklinkers aan het begin blijven moeilijk: straf, schrift. Maar ook wesp blijft vaak weps…</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b="1" lang="en" sz="1400">
                <a:solidFill>
                  <a:schemeClr val="dk1"/>
                </a:solidFill>
                <a:latin typeface="Calibri"/>
                <a:ea typeface="Calibri"/>
                <a:cs typeface="Calibri"/>
                <a:sym typeface="Calibri"/>
              </a:rPr>
              <a:t>Woordenschatontwikkeling:</a:t>
            </a:r>
            <a:endParaRPr b="1" sz="14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1 jr</a:t>
            </a:r>
            <a:r>
              <a:rPr lang="en" sz="1200">
                <a:solidFill>
                  <a:schemeClr val="dk1"/>
                </a:solidFill>
                <a:latin typeface="Calibri"/>
                <a:ea typeface="Calibri"/>
                <a:cs typeface="Calibri"/>
                <a:sym typeface="Calibri"/>
              </a:rPr>
              <a:t>: de echte eerste woordjes</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18 mnd</a:t>
            </a:r>
            <a:r>
              <a:rPr lang="en" sz="1200">
                <a:solidFill>
                  <a:schemeClr val="dk1"/>
                </a:solidFill>
                <a:latin typeface="Calibri"/>
                <a:ea typeface="Calibri"/>
                <a:cs typeface="Calibri"/>
                <a:sym typeface="Calibri"/>
              </a:rPr>
              <a:t>: 50 woordengrens: periode tussen deze twee mijlpalen heet ook </a:t>
            </a:r>
            <a:r>
              <a:rPr b="1" lang="en" sz="1200">
                <a:solidFill>
                  <a:schemeClr val="dk1"/>
                </a:solidFill>
                <a:latin typeface="Calibri"/>
                <a:ea typeface="Calibri"/>
                <a:cs typeface="Calibri"/>
                <a:sym typeface="Calibri"/>
              </a:rPr>
              <a:t>de periode van benoemen</a:t>
            </a:r>
            <a:r>
              <a:rPr lang="en" sz="1200">
                <a:solidFill>
                  <a:schemeClr val="dk1"/>
                </a:solidFill>
                <a:latin typeface="Calibri"/>
                <a:ea typeface="Calibri"/>
                <a:cs typeface="Calibri"/>
                <a:sym typeface="Calibri"/>
              </a:rPr>
              <a:t>. Of in het Engels </a:t>
            </a:r>
            <a:r>
              <a:rPr b="1" lang="en" sz="1200">
                <a:solidFill>
                  <a:schemeClr val="dk1"/>
                </a:solidFill>
                <a:latin typeface="Calibri"/>
                <a:ea typeface="Calibri"/>
                <a:cs typeface="Calibri"/>
                <a:sym typeface="Calibri"/>
              </a:rPr>
              <a:t>Labeling</a:t>
            </a:r>
            <a:r>
              <a:rPr lang="en" sz="1200">
                <a:solidFill>
                  <a:schemeClr val="dk1"/>
                </a:solidFill>
                <a:latin typeface="Calibri"/>
                <a:ea typeface="Calibri"/>
                <a:cs typeface="Calibri"/>
                <a:sym typeface="Calibri"/>
              </a:rPr>
              <a:t>: Het kind heeft voor ieder voorwerp een naam, die als een eigen ding in het geheugen is opgeslagen.</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b="1" lang="en" sz="1400">
                <a:solidFill>
                  <a:schemeClr val="dk1"/>
                </a:solidFill>
                <a:latin typeface="Calibri"/>
                <a:ea typeface="Calibri"/>
                <a:cs typeface="Calibri"/>
                <a:sym typeface="Calibri"/>
              </a:rPr>
              <a:t>Grammaticale ontwikkeling:</a:t>
            </a:r>
            <a:endParaRPr b="1" sz="14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Tussen 18 / 24 mnd: </a:t>
            </a:r>
            <a:r>
              <a:rPr lang="en" sz="1200">
                <a:solidFill>
                  <a:schemeClr val="dk1"/>
                </a:solidFill>
                <a:latin typeface="Calibri"/>
                <a:ea typeface="Calibri"/>
                <a:cs typeface="Calibri"/>
                <a:sym typeface="Calibri"/>
              </a:rPr>
              <a:t>woorden combineren, tweewoorden zin. ‘fiets papa’ = is de fiets van papa. ‘Mama werk’ = mama is naar het werk.</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b="1" lang="en" sz="1400">
                <a:solidFill>
                  <a:schemeClr val="dk1"/>
                </a:solidFill>
                <a:latin typeface="Calibri"/>
                <a:ea typeface="Calibri"/>
                <a:cs typeface="Calibri"/>
                <a:sym typeface="Calibri"/>
              </a:rPr>
              <a:t>Communicatieve ontwikkeling:</a:t>
            </a:r>
            <a:endParaRPr b="1" sz="14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Baby communiceert vooral dmv lichaamstaal. Gesloten handjes betekent vaak dat een baby zich wil afsluiten van de omgeving. Open handje duidt vaak op plezier. Ook lachen en huilen geeft uiting aan gevoelens. Huilen is soms natuurlijk ook: HONGER!</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b="1" lang="en" sz="1400">
                <a:solidFill>
                  <a:schemeClr val="dk1"/>
                </a:solidFill>
                <a:latin typeface="Calibri"/>
                <a:ea typeface="Calibri"/>
                <a:cs typeface="Calibri"/>
                <a:sym typeface="Calibri"/>
              </a:rPr>
              <a:t>Schriftelijke taalontwikkeling:</a:t>
            </a:r>
            <a:endParaRPr b="1" sz="14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Een kind dat naar een boek kijkt, kan al snappen dat er uit een boek leuke dingen kunnen komen. Dit is al een eerste aanzet tot schriftelijke taalgebruik. Die zwarte friemeltjes op het papier kan maar zo een leuk versje geven…</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Ze doen lezen na als ze boekjes hebben…</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FILMPJE 1: 0.55 min. (baby, huilen, keelgeluidjes tot 2 maanden)</a:t>
            </a:r>
            <a:endParaRPr b="1" sz="12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FILMPJE 2: 1.11 min. (7 tot 9 maanden)</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47e8b281c9_0_1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47e8b281c9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 sz="1400">
                <a:solidFill>
                  <a:schemeClr val="dk1"/>
                </a:solidFill>
                <a:latin typeface="Calibri"/>
                <a:ea typeface="Calibri"/>
                <a:cs typeface="Calibri"/>
                <a:sym typeface="Calibri"/>
              </a:rPr>
              <a:t>Klankontwikkeling:</a:t>
            </a:r>
            <a:endParaRPr b="1" sz="14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1" lang="en" sz="1200">
                <a:solidFill>
                  <a:schemeClr val="dk1"/>
                </a:solidFill>
                <a:latin typeface="Calibri"/>
                <a:ea typeface="Calibri"/>
                <a:cs typeface="Calibri"/>
                <a:sym typeface="Calibri"/>
              </a:rPr>
              <a:t>6-8 weken</a:t>
            </a:r>
            <a:r>
              <a:rPr lang="en" sz="1200">
                <a:solidFill>
                  <a:schemeClr val="dk1"/>
                </a:solidFill>
                <a:latin typeface="Calibri"/>
                <a:ea typeface="Calibri"/>
                <a:cs typeface="Calibri"/>
                <a:sym typeface="Calibri"/>
              </a:rPr>
              <a:t>: experimenteert onbewust, steeds meer klanken die bij eigen taal horen</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1" lang="en" sz="1200">
                <a:solidFill>
                  <a:schemeClr val="dk1"/>
                </a:solidFill>
                <a:latin typeface="Calibri"/>
                <a:ea typeface="Calibri"/>
                <a:cs typeface="Calibri"/>
                <a:sym typeface="Calibri"/>
              </a:rPr>
              <a:t>Tussen 6/9 mnd</a:t>
            </a:r>
            <a:r>
              <a:rPr lang="en" sz="1200">
                <a:solidFill>
                  <a:schemeClr val="dk1"/>
                </a:solidFill>
                <a:latin typeface="Calibri"/>
                <a:ea typeface="Calibri"/>
                <a:cs typeface="Calibri"/>
                <a:sym typeface="Calibri"/>
              </a:rPr>
              <a:t>: brabbelen. Kind maakt medeklinkers en klinkers die op lettergrepen lijken dada, baba, mama, babababababababa</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1" lang="en" sz="1200">
                <a:solidFill>
                  <a:schemeClr val="dk1"/>
                </a:solidFill>
                <a:latin typeface="Calibri"/>
                <a:ea typeface="Calibri"/>
                <a:cs typeface="Calibri"/>
                <a:sym typeface="Calibri"/>
              </a:rPr>
              <a:t>Tussen 10/ 14 mnd</a:t>
            </a:r>
            <a:r>
              <a:rPr lang="en" sz="1200">
                <a:solidFill>
                  <a:schemeClr val="dk1"/>
                </a:solidFill>
                <a:latin typeface="Calibri"/>
                <a:ea typeface="Calibri"/>
                <a:cs typeface="Calibri"/>
                <a:sym typeface="Calibri"/>
              </a:rPr>
              <a:t>: eerste woorden. Brabbelen wordt nu ook betekenisvol</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1" lang="en" sz="1200">
                <a:solidFill>
                  <a:schemeClr val="dk1"/>
                </a:solidFill>
                <a:latin typeface="Calibri"/>
                <a:ea typeface="Calibri"/>
                <a:cs typeface="Calibri"/>
                <a:sym typeface="Calibri"/>
              </a:rPr>
              <a:t>Rond 18 mnd</a:t>
            </a:r>
            <a:r>
              <a:rPr lang="en" sz="1200">
                <a:solidFill>
                  <a:schemeClr val="dk1"/>
                </a:solidFill>
                <a:latin typeface="Calibri"/>
                <a:ea typeface="Calibri"/>
                <a:cs typeface="Calibri"/>
                <a:sym typeface="Calibri"/>
              </a:rPr>
              <a:t>: 50 woordengrens. Vanaf dit moment ontwikkelt de woordenschat ineens veel sneller. Kind leert nu alle klanken van de taal goed uitspreken. Klanken met 3 medeklinkers aan het begin blijven moeilijk: straf, schrift. Maar ook wesp blijft vaak weps…</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1" lang="en" sz="1400">
                <a:solidFill>
                  <a:schemeClr val="dk1"/>
                </a:solidFill>
                <a:latin typeface="Calibri"/>
                <a:ea typeface="Calibri"/>
                <a:cs typeface="Calibri"/>
                <a:sym typeface="Calibri"/>
              </a:rPr>
              <a:t>Woordenschatontwikkeling:</a:t>
            </a:r>
            <a:endParaRPr b="1" sz="14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1" lang="en" sz="1200">
                <a:solidFill>
                  <a:schemeClr val="dk1"/>
                </a:solidFill>
                <a:latin typeface="Calibri"/>
                <a:ea typeface="Calibri"/>
                <a:cs typeface="Calibri"/>
                <a:sym typeface="Calibri"/>
              </a:rPr>
              <a:t>1 jr</a:t>
            </a:r>
            <a:r>
              <a:rPr lang="en" sz="1200">
                <a:solidFill>
                  <a:schemeClr val="dk1"/>
                </a:solidFill>
                <a:latin typeface="Calibri"/>
                <a:ea typeface="Calibri"/>
                <a:cs typeface="Calibri"/>
                <a:sym typeface="Calibri"/>
              </a:rPr>
              <a:t>: de echte eerste woordjes</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1" lang="en" sz="1200">
                <a:solidFill>
                  <a:schemeClr val="dk1"/>
                </a:solidFill>
                <a:latin typeface="Calibri"/>
                <a:ea typeface="Calibri"/>
                <a:cs typeface="Calibri"/>
                <a:sym typeface="Calibri"/>
              </a:rPr>
              <a:t>18 mnd</a:t>
            </a:r>
            <a:r>
              <a:rPr lang="en" sz="1200">
                <a:solidFill>
                  <a:schemeClr val="dk1"/>
                </a:solidFill>
                <a:latin typeface="Calibri"/>
                <a:ea typeface="Calibri"/>
                <a:cs typeface="Calibri"/>
                <a:sym typeface="Calibri"/>
              </a:rPr>
              <a:t>: 50 woordengrens: periode tussen deze twee mijlpalen heet ook </a:t>
            </a:r>
            <a:r>
              <a:rPr b="1" lang="en" sz="1200">
                <a:solidFill>
                  <a:schemeClr val="dk1"/>
                </a:solidFill>
                <a:latin typeface="Calibri"/>
                <a:ea typeface="Calibri"/>
                <a:cs typeface="Calibri"/>
                <a:sym typeface="Calibri"/>
              </a:rPr>
              <a:t>de periode van benoemen</a:t>
            </a:r>
            <a:r>
              <a:rPr lang="en" sz="1200">
                <a:solidFill>
                  <a:schemeClr val="dk1"/>
                </a:solidFill>
                <a:latin typeface="Calibri"/>
                <a:ea typeface="Calibri"/>
                <a:cs typeface="Calibri"/>
                <a:sym typeface="Calibri"/>
              </a:rPr>
              <a:t>. Of in het Engels </a:t>
            </a:r>
            <a:r>
              <a:rPr b="1" lang="en" sz="1200">
                <a:solidFill>
                  <a:schemeClr val="dk1"/>
                </a:solidFill>
                <a:latin typeface="Calibri"/>
                <a:ea typeface="Calibri"/>
                <a:cs typeface="Calibri"/>
                <a:sym typeface="Calibri"/>
              </a:rPr>
              <a:t>Labeling</a:t>
            </a:r>
            <a:r>
              <a:rPr lang="en" sz="1200">
                <a:solidFill>
                  <a:schemeClr val="dk1"/>
                </a:solidFill>
                <a:latin typeface="Calibri"/>
                <a:ea typeface="Calibri"/>
                <a:cs typeface="Calibri"/>
                <a:sym typeface="Calibri"/>
              </a:rPr>
              <a:t>: Het kind heeft voor ieder voorwerp een naam, die als een eigen ding in het geheugen is opgeslagen.</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1" lang="en" sz="1400">
                <a:solidFill>
                  <a:schemeClr val="dk1"/>
                </a:solidFill>
                <a:latin typeface="Calibri"/>
                <a:ea typeface="Calibri"/>
                <a:cs typeface="Calibri"/>
                <a:sym typeface="Calibri"/>
              </a:rPr>
              <a:t>Grammaticale ontwikkeling:</a:t>
            </a:r>
            <a:endParaRPr b="1" sz="14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1" lang="en" sz="1200">
                <a:solidFill>
                  <a:schemeClr val="dk1"/>
                </a:solidFill>
                <a:latin typeface="Calibri"/>
                <a:ea typeface="Calibri"/>
                <a:cs typeface="Calibri"/>
                <a:sym typeface="Calibri"/>
              </a:rPr>
              <a:t>Tussen 18 / 24 mnd: </a:t>
            </a:r>
            <a:r>
              <a:rPr lang="en" sz="1200">
                <a:solidFill>
                  <a:schemeClr val="dk1"/>
                </a:solidFill>
                <a:latin typeface="Calibri"/>
                <a:ea typeface="Calibri"/>
                <a:cs typeface="Calibri"/>
                <a:sym typeface="Calibri"/>
              </a:rPr>
              <a:t>woorden combineren, tweewoorden zin. ‘fiets papa’ = is de fiets van papa. ‘Mama werk’ = mama is naar het werk.</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1" lang="en" sz="1400">
                <a:solidFill>
                  <a:schemeClr val="dk1"/>
                </a:solidFill>
                <a:latin typeface="Calibri"/>
                <a:ea typeface="Calibri"/>
                <a:cs typeface="Calibri"/>
                <a:sym typeface="Calibri"/>
              </a:rPr>
              <a:t>Communicatieve ontwikkeling:</a:t>
            </a:r>
            <a:endParaRPr b="1" sz="14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 sz="1200">
                <a:solidFill>
                  <a:schemeClr val="dk1"/>
                </a:solidFill>
                <a:latin typeface="Calibri"/>
                <a:ea typeface="Calibri"/>
                <a:cs typeface="Calibri"/>
                <a:sym typeface="Calibri"/>
              </a:rPr>
              <a:t>Baby communiceert vooral dmv lichaamstaal. Gesloten handjes betekent vaak dat een baby zich wil afsluiten van de omgeving. Open handje duidt vaak op plezier. Ook lachen en huilen geeft uiting aan gevoelens. Huilen is soms natuurlijk ook: HONGER!</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1" lang="en" sz="1400">
                <a:solidFill>
                  <a:schemeClr val="dk1"/>
                </a:solidFill>
                <a:latin typeface="Calibri"/>
                <a:ea typeface="Calibri"/>
                <a:cs typeface="Calibri"/>
                <a:sym typeface="Calibri"/>
              </a:rPr>
              <a:t>Schriftelijke taalontwikkeling:</a:t>
            </a:r>
            <a:endParaRPr b="1" sz="14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 sz="1200">
                <a:solidFill>
                  <a:schemeClr val="dk1"/>
                </a:solidFill>
                <a:latin typeface="Calibri"/>
                <a:ea typeface="Calibri"/>
                <a:cs typeface="Calibri"/>
                <a:sym typeface="Calibri"/>
              </a:rPr>
              <a:t>Een kind dat naar een boek kijkt, kan al snappen dat er uit een boek leuke dingen kunnen komen. Dit is al een eerste aanzet tot schriftelijke taalgebruik. Die zwarte friemeltjes op het papier kan maar zo een leuk versje geven…</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 sz="1200">
                <a:solidFill>
                  <a:schemeClr val="dk1"/>
                </a:solidFill>
                <a:latin typeface="Calibri"/>
                <a:ea typeface="Calibri"/>
                <a:cs typeface="Calibri"/>
                <a:sym typeface="Calibri"/>
              </a:rPr>
              <a:t>Ze doen lezen na als ze boekjes hebben…</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1" lang="en" sz="1200">
                <a:solidFill>
                  <a:schemeClr val="dk1"/>
                </a:solidFill>
                <a:latin typeface="Calibri"/>
                <a:ea typeface="Calibri"/>
                <a:cs typeface="Calibri"/>
                <a:sym typeface="Calibri"/>
              </a:rPr>
              <a:t>FILMPJE 1: 0.55 min. (baby, huilen, keelgeluidjes tot 2 maanden)</a:t>
            </a:r>
            <a:endParaRPr b="1" sz="12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1" lang="en" sz="1200">
                <a:solidFill>
                  <a:schemeClr val="dk1"/>
                </a:solidFill>
                <a:latin typeface="Calibri"/>
                <a:ea typeface="Calibri"/>
                <a:cs typeface="Calibri"/>
                <a:sym typeface="Calibri"/>
              </a:rPr>
              <a:t>FILMPJE 2: 1.11 min. (7 tot 9 maanden)</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47e8b281c9_0_1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47e8b281c9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 sz="1400">
                <a:solidFill>
                  <a:schemeClr val="dk1"/>
                </a:solidFill>
                <a:latin typeface="Calibri"/>
                <a:ea typeface="Calibri"/>
                <a:cs typeface="Calibri"/>
                <a:sym typeface="Calibri"/>
              </a:rPr>
              <a:t>Klankontwikkeling:</a:t>
            </a:r>
            <a:endParaRPr b="1" sz="14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1" lang="en" sz="1200">
                <a:solidFill>
                  <a:schemeClr val="dk1"/>
                </a:solidFill>
                <a:latin typeface="Calibri"/>
                <a:ea typeface="Calibri"/>
                <a:cs typeface="Calibri"/>
                <a:sym typeface="Calibri"/>
              </a:rPr>
              <a:t>6-8 weken</a:t>
            </a:r>
            <a:r>
              <a:rPr lang="en" sz="1200">
                <a:solidFill>
                  <a:schemeClr val="dk1"/>
                </a:solidFill>
                <a:latin typeface="Calibri"/>
                <a:ea typeface="Calibri"/>
                <a:cs typeface="Calibri"/>
                <a:sym typeface="Calibri"/>
              </a:rPr>
              <a:t>: experimenteert onbewust, steeds meer klanken die bij eigen taal horen</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1" lang="en" sz="1200">
                <a:solidFill>
                  <a:schemeClr val="dk1"/>
                </a:solidFill>
                <a:latin typeface="Calibri"/>
                <a:ea typeface="Calibri"/>
                <a:cs typeface="Calibri"/>
                <a:sym typeface="Calibri"/>
              </a:rPr>
              <a:t>Tussen 6/9 mnd</a:t>
            </a:r>
            <a:r>
              <a:rPr lang="en" sz="1200">
                <a:solidFill>
                  <a:schemeClr val="dk1"/>
                </a:solidFill>
                <a:latin typeface="Calibri"/>
                <a:ea typeface="Calibri"/>
                <a:cs typeface="Calibri"/>
                <a:sym typeface="Calibri"/>
              </a:rPr>
              <a:t>: brabbelen. Kind maakt medeklinkers en klinkers die op lettergrepen lijken dada, baba, mama, babababababababa</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1" lang="en" sz="1200">
                <a:solidFill>
                  <a:schemeClr val="dk1"/>
                </a:solidFill>
                <a:latin typeface="Calibri"/>
                <a:ea typeface="Calibri"/>
                <a:cs typeface="Calibri"/>
                <a:sym typeface="Calibri"/>
              </a:rPr>
              <a:t>Tussen 10/ 14 mnd</a:t>
            </a:r>
            <a:r>
              <a:rPr lang="en" sz="1200">
                <a:solidFill>
                  <a:schemeClr val="dk1"/>
                </a:solidFill>
                <a:latin typeface="Calibri"/>
                <a:ea typeface="Calibri"/>
                <a:cs typeface="Calibri"/>
                <a:sym typeface="Calibri"/>
              </a:rPr>
              <a:t>: eerste woorden. Brabbelen wordt nu ook betekenisvol</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1" lang="en" sz="1200">
                <a:solidFill>
                  <a:schemeClr val="dk1"/>
                </a:solidFill>
                <a:latin typeface="Calibri"/>
                <a:ea typeface="Calibri"/>
                <a:cs typeface="Calibri"/>
                <a:sym typeface="Calibri"/>
              </a:rPr>
              <a:t>Rond 18 mnd</a:t>
            </a:r>
            <a:r>
              <a:rPr lang="en" sz="1200">
                <a:solidFill>
                  <a:schemeClr val="dk1"/>
                </a:solidFill>
                <a:latin typeface="Calibri"/>
                <a:ea typeface="Calibri"/>
                <a:cs typeface="Calibri"/>
                <a:sym typeface="Calibri"/>
              </a:rPr>
              <a:t>: 50 woordengrens. Vanaf dit moment ontwikkelt de woordenschat ineens veel sneller. Kind leert nu alle klanken van de taal goed uitspreken. Klanken met 3 medeklinkers aan het begin blijven moeilijk: straf, schrift. Maar ook wesp blijft vaak weps…</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1" lang="en" sz="1400">
                <a:solidFill>
                  <a:schemeClr val="dk1"/>
                </a:solidFill>
                <a:latin typeface="Calibri"/>
                <a:ea typeface="Calibri"/>
                <a:cs typeface="Calibri"/>
                <a:sym typeface="Calibri"/>
              </a:rPr>
              <a:t>Woordenschatontwikkeling:</a:t>
            </a:r>
            <a:endParaRPr b="1" sz="14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1" lang="en" sz="1200">
                <a:solidFill>
                  <a:schemeClr val="dk1"/>
                </a:solidFill>
                <a:latin typeface="Calibri"/>
                <a:ea typeface="Calibri"/>
                <a:cs typeface="Calibri"/>
                <a:sym typeface="Calibri"/>
              </a:rPr>
              <a:t>1 jr</a:t>
            </a:r>
            <a:r>
              <a:rPr lang="en" sz="1200">
                <a:solidFill>
                  <a:schemeClr val="dk1"/>
                </a:solidFill>
                <a:latin typeface="Calibri"/>
                <a:ea typeface="Calibri"/>
                <a:cs typeface="Calibri"/>
                <a:sym typeface="Calibri"/>
              </a:rPr>
              <a:t>: de echte eerste woordjes</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1" lang="en" sz="1200">
                <a:solidFill>
                  <a:schemeClr val="dk1"/>
                </a:solidFill>
                <a:latin typeface="Calibri"/>
                <a:ea typeface="Calibri"/>
                <a:cs typeface="Calibri"/>
                <a:sym typeface="Calibri"/>
              </a:rPr>
              <a:t>18 mnd</a:t>
            </a:r>
            <a:r>
              <a:rPr lang="en" sz="1200">
                <a:solidFill>
                  <a:schemeClr val="dk1"/>
                </a:solidFill>
                <a:latin typeface="Calibri"/>
                <a:ea typeface="Calibri"/>
                <a:cs typeface="Calibri"/>
                <a:sym typeface="Calibri"/>
              </a:rPr>
              <a:t>: 50 woordengrens: periode tussen deze twee mijlpalen heet ook </a:t>
            </a:r>
            <a:r>
              <a:rPr b="1" lang="en" sz="1200">
                <a:solidFill>
                  <a:schemeClr val="dk1"/>
                </a:solidFill>
                <a:latin typeface="Calibri"/>
                <a:ea typeface="Calibri"/>
                <a:cs typeface="Calibri"/>
                <a:sym typeface="Calibri"/>
              </a:rPr>
              <a:t>de periode van benoemen</a:t>
            </a:r>
            <a:r>
              <a:rPr lang="en" sz="1200">
                <a:solidFill>
                  <a:schemeClr val="dk1"/>
                </a:solidFill>
                <a:latin typeface="Calibri"/>
                <a:ea typeface="Calibri"/>
                <a:cs typeface="Calibri"/>
                <a:sym typeface="Calibri"/>
              </a:rPr>
              <a:t>. Of in het Engels </a:t>
            </a:r>
            <a:r>
              <a:rPr b="1" lang="en" sz="1200">
                <a:solidFill>
                  <a:schemeClr val="dk1"/>
                </a:solidFill>
                <a:latin typeface="Calibri"/>
                <a:ea typeface="Calibri"/>
                <a:cs typeface="Calibri"/>
                <a:sym typeface="Calibri"/>
              </a:rPr>
              <a:t>Labeling</a:t>
            </a:r>
            <a:r>
              <a:rPr lang="en" sz="1200">
                <a:solidFill>
                  <a:schemeClr val="dk1"/>
                </a:solidFill>
                <a:latin typeface="Calibri"/>
                <a:ea typeface="Calibri"/>
                <a:cs typeface="Calibri"/>
                <a:sym typeface="Calibri"/>
              </a:rPr>
              <a:t>: Het kind heeft voor ieder voorwerp een naam, die als een eigen ding in het geheugen is opgeslagen.</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1" lang="en" sz="1400">
                <a:solidFill>
                  <a:schemeClr val="dk1"/>
                </a:solidFill>
                <a:latin typeface="Calibri"/>
                <a:ea typeface="Calibri"/>
                <a:cs typeface="Calibri"/>
                <a:sym typeface="Calibri"/>
              </a:rPr>
              <a:t>Grammaticale ontwikkeling:</a:t>
            </a:r>
            <a:endParaRPr b="1" sz="14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1" lang="en" sz="1200">
                <a:solidFill>
                  <a:schemeClr val="dk1"/>
                </a:solidFill>
                <a:latin typeface="Calibri"/>
                <a:ea typeface="Calibri"/>
                <a:cs typeface="Calibri"/>
                <a:sym typeface="Calibri"/>
              </a:rPr>
              <a:t>Tussen 18 / 24 mnd: </a:t>
            </a:r>
            <a:r>
              <a:rPr lang="en" sz="1200">
                <a:solidFill>
                  <a:schemeClr val="dk1"/>
                </a:solidFill>
                <a:latin typeface="Calibri"/>
                <a:ea typeface="Calibri"/>
                <a:cs typeface="Calibri"/>
                <a:sym typeface="Calibri"/>
              </a:rPr>
              <a:t>woorden combineren, tweewoorden zin. ‘fiets papa’ = is de fiets van papa. ‘Mama werk’ = mama is naar het werk.</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1" lang="en" sz="1400">
                <a:solidFill>
                  <a:schemeClr val="dk1"/>
                </a:solidFill>
                <a:latin typeface="Calibri"/>
                <a:ea typeface="Calibri"/>
                <a:cs typeface="Calibri"/>
                <a:sym typeface="Calibri"/>
              </a:rPr>
              <a:t>Communicatieve ontwikkeling:</a:t>
            </a:r>
            <a:endParaRPr b="1" sz="14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 sz="1200">
                <a:solidFill>
                  <a:schemeClr val="dk1"/>
                </a:solidFill>
                <a:latin typeface="Calibri"/>
                <a:ea typeface="Calibri"/>
                <a:cs typeface="Calibri"/>
                <a:sym typeface="Calibri"/>
              </a:rPr>
              <a:t>Baby communiceert vooral dmv lichaamstaal. Gesloten handjes betekent vaak dat een baby zich wil afsluiten van de omgeving. Open handje duidt vaak op plezier. Ook lachen en huilen geeft uiting aan gevoelens. Huilen is soms natuurlijk ook: HONGER!</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1" lang="en" sz="1400">
                <a:solidFill>
                  <a:schemeClr val="dk1"/>
                </a:solidFill>
                <a:latin typeface="Calibri"/>
                <a:ea typeface="Calibri"/>
                <a:cs typeface="Calibri"/>
                <a:sym typeface="Calibri"/>
              </a:rPr>
              <a:t>Schriftelijke taalontwikkeling:</a:t>
            </a:r>
            <a:endParaRPr b="1" sz="14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 sz="1200">
                <a:solidFill>
                  <a:schemeClr val="dk1"/>
                </a:solidFill>
                <a:latin typeface="Calibri"/>
                <a:ea typeface="Calibri"/>
                <a:cs typeface="Calibri"/>
                <a:sym typeface="Calibri"/>
              </a:rPr>
              <a:t>Een kind dat naar een boek kijkt, kan al snappen dat er uit een boek leuke dingen kunnen komen. Dit is al een eerste aanzet tot schriftelijke taalgebruik. Die zwarte friemeltjes op het papier kan maar zo een leuk versje geven…</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 sz="1200">
                <a:solidFill>
                  <a:schemeClr val="dk1"/>
                </a:solidFill>
                <a:latin typeface="Calibri"/>
                <a:ea typeface="Calibri"/>
                <a:cs typeface="Calibri"/>
                <a:sym typeface="Calibri"/>
              </a:rPr>
              <a:t>Ze doen lezen na als ze boekjes hebben…</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1" lang="en" sz="1200">
                <a:solidFill>
                  <a:schemeClr val="dk1"/>
                </a:solidFill>
                <a:latin typeface="Calibri"/>
                <a:ea typeface="Calibri"/>
                <a:cs typeface="Calibri"/>
                <a:sym typeface="Calibri"/>
              </a:rPr>
              <a:t>FILMPJE 1: 0.55 min. (baby, huilen, keelgeluidjes tot 2 maanden)</a:t>
            </a:r>
            <a:endParaRPr b="1" sz="12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1" lang="en" sz="1200">
                <a:solidFill>
                  <a:schemeClr val="dk1"/>
                </a:solidFill>
                <a:latin typeface="Calibri"/>
                <a:ea typeface="Calibri"/>
                <a:cs typeface="Calibri"/>
                <a:sym typeface="Calibri"/>
              </a:rPr>
              <a:t>FILMPJE 2: 1.11 min. (7 tot 9 maanden)</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35f391192_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47e8b281c9_0_1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47e8b281c9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hoeverre is het doel bereikt?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47e8b280b5_1_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47e8b280b5_1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Om ontwikkeling peuter te begrijpen moeten we beginnen bij de baby</a:t>
            </a:r>
            <a:br>
              <a:rPr lang="en"/>
            </a:br>
            <a:br>
              <a:rPr lang="en"/>
            </a:br>
            <a:r>
              <a:rPr lang="en"/>
              <a:t>Baby is NIET te beïnvloeden, dus reclame/verpakkingen zijn gericht op ouders</a:t>
            </a:r>
            <a:br>
              <a:rPr lang="en"/>
            </a:b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47e8b281c9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47e8b281c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Verstandelijke ontwikkeling / ontwikkeling op het gebied van denken/geheugen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Grijpen is begrijpen: </a:t>
            </a:r>
            <a:r>
              <a:rPr lang="en" sz="1200">
                <a:solidFill>
                  <a:schemeClr val="dk1"/>
                </a:solidFill>
                <a:latin typeface="Calibri"/>
                <a:ea typeface="Calibri"/>
                <a:cs typeface="Calibri"/>
                <a:sym typeface="Calibri"/>
              </a:rPr>
              <a:t>Oorzaak-gevolg. Arm bewegen – rammelaar maakt geluid. De tast, met name de mond, is belangrijk. Veel contact, knuffelen. Hele huid is gevoelig. (hard, zacht, ruw, glad)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Taal versnelt de ontwikkeling: </a:t>
            </a:r>
            <a:r>
              <a:rPr lang="en" sz="1200">
                <a:solidFill>
                  <a:schemeClr val="dk1"/>
                </a:solidFill>
                <a:latin typeface="Calibri"/>
                <a:ea typeface="Calibri"/>
                <a:cs typeface="Calibri"/>
                <a:sym typeface="Calibri"/>
              </a:rPr>
              <a:t>eerste woordjes helpen het versnellen van de ontwikkeling. Veel praten tegen baby.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Ontwikkeling is te beïnvloeden: </a:t>
            </a:r>
            <a:r>
              <a:rPr lang="en" sz="1200">
                <a:solidFill>
                  <a:schemeClr val="dk1"/>
                </a:solidFill>
                <a:latin typeface="Calibri"/>
                <a:ea typeface="Calibri"/>
                <a:cs typeface="Calibri"/>
                <a:sym typeface="Calibri"/>
              </a:rPr>
              <a:t>interessante omgeving, prikkels, maakt een kind actief. Variatie is belangrijk.</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FILMPJE: 1.50 min. 0-2 maanden</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rgbClr val="3B3838"/>
                </a:solidFill>
                <a:latin typeface="Calibri"/>
                <a:ea typeface="Calibri"/>
                <a:cs typeface="Calibri"/>
                <a:sym typeface="Calibri"/>
              </a:rPr>
              <a:t>Pas wanneer een kind voldoende gerijpt is, kan het leren; </a:t>
            </a:r>
            <a:r>
              <a:rPr b="1" lang="en" sz="1200">
                <a:solidFill>
                  <a:srgbClr val="3B3838"/>
                </a:solidFill>
                <a:latin typeface="Calibri"/>
                <a:ea typeface="Calibri"/>
                <a:cs typeface="Calibri"/>
                <a:sym typeface="Calibri"/>
              </a:rPr>
              <a:t>senso- motorische fase</a:t>
            </a:r>
            <a:r>
              <a:rPr lang="en" sz="1200">
                <a:solidFill>
                  <a:srgbClr val="3B3838"/>
                </a:solidFill>
                <a:latin typeface="Calibri"/>
                <a:ea typeface="Calibri"/>
                <a:cs typeface="Calibri"/>
                <a:sym typeface="Calibri"/>
              </a:rPr>
              <a:t>.</a:t>
            </a:r>
            <a:endParaRPr sz="1200">
              <a:solidFill>
                <a:srgbClr val="3B3838"/>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rgbClr val="3B3838"/>
                </a:solidFill>
                <a:latin typeface="Calibri"/>
                <a:ea typeface="Calibri"/>
                <a:cs typeface="Calibri"/>
                <a:sym typeface="Calibri"/>
              </a:rPr>
              <a:t>Ontwikkeling/ rijping kan gestimuleerd worden door een interessante omgeving te scheppen.</a:t>
            </a:r>
            <a:endParaRPr sz="1200">
              <a:solidFill>
                <a:srgbClr val="3B3838"/>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200">
                <a:solidFill>
                  <a:srgbClr val="3B3838"/>
                </a:solidFill>
                <a:latin typeface="Calibri"/>
                <a:ea typeface="Calibri"/>
                <a:cs typeface="Calibri"/>
                <a:sym typeface="Calibri"/>
              </a:rPr>
              <a:t>Ervaringsleren</a:t>
            </a:r>
            <a:r>
              <a:rPr lang="en" sz="1200">
                <a:solidFill>
                  <a:srgbClr val="3B3838"/>
                </a:solidFill>
                <a:latin typeface="Calibri"/>
                <a:ea typeface="Calibri"/>
                <a:cs typeface="Calibri"/>
                <a:sym typeface="Calibri"/>
              </a:rPr>
              <a:t>; leren door zelf te doen.</a:t>
            </a:r>
            <a:endParaRPr sz="1200">
              <a:solidFill>
                <a:srgbClr val="3B3838"/>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200">
                <a:solidFill>
                  <a:srgbClr val="3B3838"/>
                </a:solidFill>
                <a:latin typeface="Calibri"/>
                <a:ea typeface="Calibri"/>
                <a:cs typeface="Calibri"/>
                <a:sym typeface="Calibri"/>
              </a:rPr>
              <a:t>Herhalingsleren</a:t>
            </a:r>
            <a:r>
              <a:rPr lang="en" sz="1200">
                <a:solidFill>
                  <a:srgbClr val="3B3838"/>
                </a:solidFill>
                <a:latin typeface="Calibri"/>
                <a:ea typeface="Calibri"/>
                <a:cs typeface="Calibri"/>
                <a:sym typeface="Calibri"/>
              </a:rPr>
              <a:t>; herhaling, oefenen.</a:t>
            </a:r>
            <a:endParaRPr sz="1200">
              <a:solidFill>
                <a:srgbClr val="3B3838"/>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200">
                <a:solidFill>
                  <a:srgbClr val="3B3838"/>
                </a:solidFill>
                <a:latin typeface="Calibri"/>
                <a:ea typeface="Calibri"/>
                <a:cs typeface="Calibri"/>
                <a:sym typeface="Calibri"/>
              </a:rPr>
              <a:t>Imiterend leren</a:t>
            </a:r>
            <a:r>
              <a:rPr lang="en" sz="1200">
                <a:solidFill>
                  <a:srgbClr val="3B3838"/>
                </a:solidFill>
                <a:latin typeface="Calibri"/>
                <a:ea typeface="Calibri"/>
                <a:cs typeface="Calibri"/>
                <a:sym typeface="Calibri"/>
              </a:rPr>
              <a:t>; voordoen, nadoen.</a:t>
            </a:r>
            <a:endParaRPr sz="1200">
              <a:solidFill>
                <a:srgbClr val="3B3838"/>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200">
                <a:solidFill>
                  <a:srgbClr val="3B3838"/>
                </a:solidFill>
                <a:latin typeface="Calibri"/>
                <a:ea typeface="Calibri"/>
                <a:cs typeface="Calibri"/>
                <a:sym typeface="Calibri"/>
              </a:rPr>
              <a:t>Taalontwikkeling; </a:t>
            </a:r>
            <a:r>
              <a:rPr lang="en" sz="1200">
                <a:solidFill>
                  <a:srgbClr val="3B3838"/>
                </a:solidFill>
                <a:latin typeface="Calibri"/>
                <a:ea typeface="Calibri"/>
                <a:cs typeface="Calibri"/>
                <a:sym typeface="Calibri"/>
              </a:rPr>
              <a:t>verbale communicatie, gesproken woorden.</a:t>
            </a:r>
            <a:endParaRPr sz="1200">
              <a:solidFill>
                <a:srgbClr val="3B3838"/>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200">
                <a:solidFill>
                  <a:srgbClr val="3B3838"/>
                </a:solidFill>
                <a:latin typeface="Calibri"/>
                <a:ea typeface="Calibri"/>
                <a:cs typeface="Calibri"/>
                <a:sym typeface="Calibri"/>
              </a:rPr>
              <a:t>Voortalige fase; 0-1 jaar</a:t>
            </a:r>
            <a:r>
              <a:rPr lang="en" sz="1200">
                <a:solidFill>
                  <a:srgbClr val="3B3838"/>
                </a:solidFill>
                <a:latin typeface="Calibri"/>
                <a:ea typeface="Calibri"/>
                <a:cs typeface="Calibri"/>
                <a:sym typeface="Calibri"/>
              </a:rPr>
              <a:t>; basis. Eerste wk; geluidjes maken, klanken imiteren van anderen. Vanaf 2 mnd kraaien en lachen. Met 6 mnd kan hij zowel klinkers als medeklinkers tegelijk uitspreken. Geluidjes maken. Brabbelen en meepraten. Na 8 mnd begrijpt hij dat bepaalde klanken bij elkaar horen en kan hij klanken tot een woord samenvoegen. Maar nog niet zelf een woord bedenken. Papa en mama onbewust uit kunnen spreken. </a:t>
            </a:r>
            <a:r>
              <a:rPr i="1" lang="en" sz="1200">
                <a:solidFill>
                  <a:srgbClr val="3B3838"/>
                </a:solidFill>
                <a:latin typeface="Calibri"/>
                <a:ea typeface="Calibri"/>
                <a:cs typeface="Calibri"/>
                <a:sym typeface="Calibri"/>
              </a:rPr>
              <a:t>Passieve taalkennis.</a:t>
            </a:r>
            <a:endParaRPr i="1" sz="1200">
              <a:solidFill>
                <a:srgbClr val="3B3838"/>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200">
                <a:solidFill>
                  <a:srgbClr val="3B3838"/>
                </a:solidFill>
                <a:latin typeface="Calibri"/>
                <a:ea typeface="Calibri"/>
                <a:cs typeface="Calibri"/>
                <a:sym typeface="Calibri"/>
              </a:rPr>
              <a:t>Vroegtalige fase; 1-2 jaar</a:t>
            </a:r>
            <a:r>
              <a:rPr lang="en" sz="1200">
                <a:solidFill>
                  <a:srgbClr val="3B3838"/>
                </a:solidFill>
                <a:latin typeface="Calibri"/>
                <a:ea typeface="Calibri"/>
                <a:cs typeface="Calibri"/>
                <a:sym typeface="Calibri"/>
              </a:rPr>
              <a:t>. Ontdekken van woorden die een betekenis hebben, die voorwerpen aanduiden. </a:t>
            </a:r>
            <a:r>
              <a:rPr i="1" lang="en" sz="1200">
                <a:solidFill>
                  <a:srgbClr val="3B3838"/>
                </a:solidFill>
                <a:latin typeface="Calibri"/>
                <a:ea typeface="Calibri"/>
                <a:cs typeface="Calibri"/>
                <a:sym typeface="Calibri"/>
              </a:rPr>
              <a:t>Actieve taalkennis</a:t>
            </a:r>
            <a:r>
              <a:rPr lang="en" sz="1200">
                <a:solidFill>
                  <a:srgbClr val="3B3838"/>
                </a:solidFill>
                <a:latin typeface="Calibri"/>
                <a:ea typeface="Calibri"/>
                <a:cs typeface="Calibri"/>
                <a:sym typeface="Calibri"/>
              </a:rPr>
              <a:t>. Woorden kunnen gebruiken. Lichaamsdelen kunnen aanwijzen. Woorden kunnen combineren.</a:t>
            </a:r>
            <a:endParaRPr sz="1200">
              <a:solidFill>
                <a:srgbClr val="3B3838"/>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rgbClr val="3B3838"/>
                </a:solidFill>
                <a:latin typeface="Calibri"/>
                <a:ea typeface="Calibri"/>
                <a:cs typeface="Calibri"/>
                <a:sym typeface="Calibri"/>
              </a:rPr>
              <a:t>Een baby communiceert ook non- verbaal.</a:t>
            </a:r>
            <a:endParaRPr sz="1200">
              <a:solidFill>
                <a:srgbClr val="3B3838"/>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47e8b281c9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47e8b281c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 Verstandelijke ontwikkeling / ontwikkeling op het gebied van denken/geheugen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Grijpen is begrijpen: </a:t>
            </a:r>
            <a:r>
              <a:rPr lang="en" sz="1200">
                <a:solidFill>
                  <a:schemeClr val="dk1"/>
                </a:solidFill>
                <a:latin typeface="Calibri"/>
                <a:ea typeface="Calibri"/>
                <a:cs typeface="Calibri"/>
                <a:sym typeface="Calibri"/>
              </a:rPr>
              <a:t>Oorzaak-gevolg. Arm bewegen – rammelaar maakt geluid. De tast, met name de mond, is belangrijk. Veel contact, knuffelen. Hele huid is gevoelig. (hard, zacht, ruw, glad)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Taal versnelt de ontwikkeling: </a:t>
            </a:r>
            <a:r>
              <a:rPr lang="en" sz="1200">
                <a:solidFill>
                  <a:schemeClr val="dk1"/>
                </a:solidFill>
                <a:latin typeface="Calibri"/>
                <a:ea typeface="Calibri"/>
                <a:cs typeface="Calibri"/>
                <a:sym typeface="Calibri"/>
              </a:rPr>
              <a:t>eerste woordjes helpen het versnellen van de ontwikkeling. Veel praten tegen baby.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Ontwikkeling is te beïnvloeden: </a:t>
            </a:r>
            <a:r>
              <a:rPr lang="en" sz="1200">
                <a:solidFill>
                  <a:schemeClr val="dk1"/>
                </a:solidFill>
                <a:latin typeface="Calibri"/>
                <a:ea typeface="Calibri"/>
                <a:cs typeface="Calibri"/>
                <a:sym typeface="Calibri"/>
              </a:rPr>
              <a:t>interessante omgeving, prikkels, maakt een kind actief. Variatie is belangrijk.</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FILMPJE: 1.50 min. 0-2 maanden</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rgbClr val="3B3838"/>
                </a:solidFill>
                <a:latin typeface="Calibri"/>
                <a:ea typeface="Calibri"/>
                <a:cs typeface="Calibri"/>
                <a:sym typeface="Calibri"/>
              </a:rPr>
              <a:t>Pas wanneer een kind voldoende gerijpt is, kan het leren; </a:t>
            </a:r>
            <a:r>
              <a:rPr b="1" lang="en" sz="1200">
                <a:solidFill>
                  <a:srgbClr val="3B3838"/>
                </a:solidFill>
                <a:latin typeface="Calibri"/>
                <a:ea typeface="Calibri"/>
                <a:cs typeface="Calibri"/>
                <a:sym typeface="Calibri"/>
              </a:rPr>
              <a:t>senso- motorische fase</a:t>
            </a:r>
            <a:r>
              <a:rPr lang="en" sz="1200">
                <a:solidFill>
                  <a:srgbClr val="3B3838"/>
                </a:solidFill>
                <a:latin typeface="Calibri"/>
                <a:ea typeface="Calibri"/>
                <a:cs typeface="Calibri"/>
                <a:sym typeface="Calibri"/>
              </a:rPr>
              <a:t>.</a:t>
            </a:r>
            <a:endParaRPr sz="1200">
              <a:solidFill>
                <a:srgbClr val="3B3838"/>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rgbClr val="3B3838"/>
                </a:solidFill>
                <a:latin typeface="Calibri"/>
                <a:ea typeface="Calibri"/>
                <a:cs typeface="Calibri"/>
                <a:sym typeface="Calibri"/>
              </a:rPr>
              <a:t>Ontwikkeling/ rijping kan gestimuleerd worden door een interessante omgeving te scheppen.</a:t>
            </a:r>
            <a:endParaRPr sz="1200">
              <a:solidFill>
                <a:srgbClr val="3B3838"/>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rgbClr val="3B3838"/>
                </a:solidFill>
                <a:latin typeface="Calibri"/>
                <a:ea typeface="Calibri"/>
                <a:cs typeface="Calibri"/>
                <a:sym typeface="Calibri"/>
              </a:rPr>
              <a:t>Ervaringsleren</a:t>
            </a:r>
            <a:r>
              <a:rPr lang="en" sz="1200">
                <a:solidFill>
                  <a:srgbClr val="3B3838"/>
                </a:solidFill>
                <a:latin typeface="Calibri"/>
                <a:ea typeface="Calibri"/>
                <a:cs typeface="Calibri"/>
                <a:sym typeface="Calibri"/>
              </a:rPr>
              <a:t>; leren door zelf te doen.</a:t>
            </a:r>
            <a:endParaRPr sz="1200">
              <a:solidFill>
                <a:srgbClr val="3B3838"/>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rgbClr val="3B3838"/>
                </a:solidFill>
                <a:latin typeface="Calibri"/>
                <a:ea typeface="Calibri"/>
                <a:cs typeface="Calibri"/>
                <a:sym typeface="Calibri"/>
              </a:rPr>
              <a:t>Herhalingsleren</a:t>
            </a:r>
            <a:r>
              <a:rPr lang="en" sz="1200">
                <a:solidFill>
                  <a:srgbClr val="3B3838"/>
                </a:solidFill>
                <a:latin typeface="Calibri"/>
                <a:ea typeface="Calibri"/>
                <a:cs typeface="Calibri"/>
                <a:sym typeface="Calibri"/>
              </a:rPr>
              <a:t>; herhaling, oefenen.</a:t>
            </a:r>
            <a:endParaRPr sz="1200">
              <a:solidFill>
                <a:srgbClr val="3B3838"/>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rgbClr val="3B3838"/>
                </a:solidFill>
                <a:latin typeface="Calibri"/>
                <a:ea typeface="Calibri"/>
                <a:cs typeface="Calibri"/>
                <a:sym typeface="Calibri"/>
              </a:rPr>
              <a:t>Imiterend leren</a:t>
            </a:r>
            <a:r>
              <a:rPr lang="en" sz="1200">
                <a:solidFill>
                  <a:srgbClr val="3B3838"/>
                </a:solidFill>
                <a:latin typeface="Calibri"/>
                <a:ea typeface="Calibri"/>
                <a:cs typeface="Calibri"/>
                <a:sym typeface="Calibri"/>
              </a:rPr>
              <a:t>; voordoen, nadoen.</a:t>
            </a:r>
            <a:endParaRPr sz="1200">
              <a:solidFill>
                <a:srgbClr val="3B3838"/>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rgbClr val="3B3838"/>
                </a:solidFill>
                <a:latin typeface="Calibri"/>
                <a:ea typeface="Calibri"/>
                <a:cs typeface="Calibri"/>
                <a:sym typeface="Calibri"/>
              </a:rPr>
              <a:t>Taalontwikkeling; </a:t>
            </a:r>
            <a:r>
              <a:rPr lang="en" sz="1200">
                <a:solidFill>
                  <a:srgbClr val="3B3838"/>
                </a:solidFill>
                <a:latin typeface="Calibri"/>
                <a:ea typeface="Calibri"/>
                <a:cs typeface="Calibri"/>
                <a:sym typeface="Calibri"/>
              </a:rPr>
              <a:t>verbale communicatie, gesproken woorden.</a:t>
            </a:r>
            <a:endParaRPr sz="1200">
              <a:solidFill>
                <a:srgbClr val="3B3838"/>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rgbClr val="3B3838"/>
                </a:solidFill>
                <a:latin typeface="Calibri"/>
                <a:ea typeface="Calibri"/>
                <a:cs typeface="Calibri"/>
                <a:sym typeface="Calibri"/>
              </a:rPr>
              <a:t>Voortalige fase; 0-1 jaar</a:t>
            </a:r>
            <a:r>
              <a:rPr lang="en" sz="1200">
                <a:solidFill>
                  <a:srgbClr val="3B3838"/>
                </a:solidFill>
                <a:latin typeface="Calibri"/>
                <a:ea typeface="Calibri"/>
                <a:cs typeface="Calibri"/>
                <a:sym typeface="Calibri"/>
              </a:rPr>
              <a:t>; basis. Eerste wk; geluidjes maken, klanken imiteren van anderen. Vanaf 2 mnd kraaien en lachen. Met 6 mnd kan hij zowel klinkers als medeklinkers tegelijk uitspreken. Geluidjes maken. Brabbelen en meepraten. Na 8 mnd begrijpt hij dat bepaalde klanken bij elkaar horen en kan hij klanken tot een woord samenvoegen. Maar nog niet zelf een woord bedenken. Papa en mama onbewust uit kunnen spreken. </a:t>
            </a:r>
            <a:r>
              <a:rPr i="1" lang="en" sz="1200">
                <a:solidFill>
                  <a:srgbClr val="3B3838"/>
                </a:solidFill>
                <a:latin typeface="Calibri"/>
                <a:ea typeface="Calibri"/>
                <a:cs typeface="Calibri"/>
                <a:sym typeface="Calibri"/>
              </a:rPr>
              <a:t>Passieve taalkennis.</a:t>
            </a:r>
            <a:endParaRPr i="1" sz="1200">
              <a:solidFill>
                <a:srgbClr val="3B3838"/>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rgbClr val="3B3838"/>
                </a:solidFill>
                <a:latin typeface="Calibri"/>
                <a:ea typeface="Calibri"/>
                <a:cs typeface="Calibri"/>
                <a:sym typeface="Calibri"/>
              </a:rPr>
              <a:t>Vroegtalige fase; 1-2 jaar</a:t>
            </a:r>
            <a:r>
              <a:rPr lang="en" sz="1200">
                <a:solidFill>
                  <a:srgbClr val="3B3838"/>
                </a:solidFill>
                <a:latin typeface="Calibri"/>
                <a:ea typeface="Calibri"/>
                <a:cs typeface="Calibri"/>
                <a:sym typeface="Calibri"/>
              </a:rPr>
              <a:t>. Ontdekken van woorden die een betekenis hebben, die voorwerpen aanduiden. </a:t>
            </a:r>
            <a:r>
              <a:rPr i="1" lang="en" sz="1200">
                <a:solidFill>
                  <a:srgbClr val="3B3838"/>
                </a:solidFill>
                <a:latin typeface="Calibri"/>
                <a:ea typeface="Calibri"/>
                <a:cs typeface="Calibri"/>
                <a:sym typeface="Calibri"/>
              </a:rPr>
              <a:t>Actieve taalkennis</a:t>
            </a:r>
            <a:r>
              <a:rPr lang="en" sz="1200">
                <a:solidFill>
                  <a:srgbClr val="3B3838"/>
                </a:solidFill>
                <a:latin typeface="Calibri"/>
                <a:ea typeface="Calibri"/>
                <a:cs typeface="Calibri"/>
                <a:sym typeface="Calibri"/>
              </a:rPr>
              <a:t>. Woorden kunnen gebruiken. Lichaamsdelen kunnen aanwijzen. Woorden kunnen combineren.</a:t>
            </a:r>
            <a:endParaRPr sz="1200">
              <a:solidFill>
                <a:srgbClr val="3B3838"/>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rgbClr val="3B3838"/>
                </a:solidFill>
                <a:latin typeface="Calibri"/>
                <a:ea typeface="Calibri"/>
                <a:cs typeface="Calibri"/>
                <a:sym typeface="Calibri"/>
              </a:rPr>
              <a:t>Een baby communiceert ook non- verbaal.</a:t>
            </a:r>
            <a:endParaRPr sz="1200">
              <a:solidFill>
                <a:srgbClr val="3B3838"/>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47e8b281c9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47e8b281c9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Soc. emo ontw.: ontwikkeling van de mogelijkheden om met anderen om te gaan en deel te nemen aan de samenleving</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Gericht op menselijke gezichten: </a:t>
            </a:r>
            <a:r>
              <a:rPr lang="en" sz="1200">
                <a:solidFill>
                  <a:schemeClr val="dk1"/>
                </a:solidFill>
                <a:latin typeface="Calibri"/>
                <a:ea typeface="Calibri"/>
                <a:cs typeface="Calibri"/>
                <a:sym typeface="Calibri"/>
              </a:rPr>
              <a:t>kijkt uitvoerig naar gezichten, gaat imiteren. Naar iedereen lachen tot 7 maanden.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Gerichtheid op de verzorger:</a:t>
            </a:r>
            <a:r>
              <a:rPr lang="en" sz="1200">
                <a:solidFill>
                  <a:schemeClr val="dk1"/>
                </a:solidFill>
                <a:latin typeface="Calibri"/>
                <a:ea typeface="Calibri"/>
                <a:cs typeface="Calibri"/>
                <a:sym typeface="Calibri"/>
              </a:rPr>
              <a:t> selectief lachen naar anderen, eenkennig. Hecht aan degene die hem verzorgt. Verlatingsangst: bang om door diegene verlaten te worden. Wanneer je uit beeld bent.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Gerichtheid op de menselijke geur: </a:t>
            </a:r>
            <a:r>
              <a:rPr lang="en" sz="1200">
                <a:solidFill>
                  <a:schemeClr val="dk1"/>
                </a:solidFill>
                <a:latin typeface="Calibri"/>
                <a:ea typeface="Calibri"/>
                <a:cs typeface="Calibri"/>
                <a:sym typeface="Calibri"/>
              </a:rPr>
              <a:t>geur belangrijke informatiebron – melk – moeder.</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Gerichtheid op menselijk geluid: </a:t>
            </a:r>
            <a:r>
              <a:rPr lang="en" sz="1200">
                <a:solidFill>
                  <a:schemeClr val="dk1"/>
                </a:solidFill>
                <a:latin typeface="Calibri"/>
                <a:ea typeface="Calibri"/>
                <a:cs typeface="Calibri"/>
                <a:sym typeface="Calibri"/>
              </a:rPr>
              <a:t>reageert op stemmen en geluiden van mensen, vooral de verzorger – herkenning</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Een eigen persoonlijkheid: </a:t>
            </a:r>
            <a:r>
              <a:rPr lang="en" sz="1200">
                <a:solidFill>
                  <a:schemeClr val="dk1"/>
                </a:solidFill>
                <a:latin typeface="Calibri"/>
                <a:ea typeface="Calibri"/>
                <a:cs typeface="Calibri"/>
                <a:sym typeface="Calibri"/>
              </a:rPr>
              <a:t>bij een baby ontbreekt het ik-besef: geen besef dat hij iemand is en dat die arm bij hem hoort. Kijkt in de spiegel en herkent zichzelf niet. Wel een eigen persoonlijkheid: iedereen is anders: druk, rustig, veel huilen, ontspannen, prikkelbaar, veel aandacht vragen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FILMPJE: 3.24 min. 0-2 maanden</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Hechtingsfase</a:t>
            </a:r>
            <a:r>
              <a:rPr lang="en" sz="1200">
                <a:solidFill>
                  <a:schemeClr val="dk1"/>
                </a:solidFill>
                <a:latin typeface="Calibri"/>
                <a:ea typeface="Calibri"/>
                <a:cs typeface="Calibri"/>
                <a:sym typeface="Calibri"/>
              </a:rPr>
              <a:t>; aangaan van een emotionele blijvende band. Voelt zich hierdoor veilig en zeker, kan zich hierdoor gaan exploreren. Een goede hechting helpt een kind bij zelfstandigheid en sociale contacten. Bij een onveilige hechting ontstaat er bij een kind onzekerheid en angst, kan hierdoor geen vertrouwen opbouwen.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In eigen tempo laten bewegen en leren te ontdekken; Emmy Pikler.</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47e8b281c9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47e8b281c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Soc. emo ontw.: ontwikkeling van de mogelijkheden om met anderen om te gaan en deel te nemen aan de samenleving</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Gericht op menselijke gezichten: </a:t>
            </a:r>
            <a:r>
              <a:rPr lang="en" sz="1200">
                <a:solidFill>
                  <a:schemeClr val="dk1"/>
                </a:solidFill>
                <a:latin typeface="Calibri"/>
                <a:ea typeface="Calibri"/>
                <a:cs typeface="Calibri"/>
                <a:sym typeface="Calibri"/>
              </a:rPr>
              <a:t>kijkt uitvoerig naar gezichten, gaat imiteren. Naar iedereen lachen tot 7 maanden.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Gerichtheid op de verzorger:</a:t>
            </a:r>
            <a:r>
              <a:rPr lang="en" sz="1200">
                <a:solidFill>
                  <a:schemeClr val="dk1"/>
                </a:solidFill>
                <a:latin typeface="Calibri"/>
                <a:ea typeface="Calibri"/>
                <a:cs typeface="Calibri"/>
                <a:sym typeface="Calibri"/>
              </a:rPr>
              <a:t> selectief lachen naar anderen, eenkennig. Hecht aan degene die hem verzorgt. Verlatingsangst: bang om door diegene verlaten te worden. Wanneer je uit beeld bent.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Gerichtheid op de menselijke geur: </a:t>
            </a:r>
            <a:r>
              <a:rPr lang="en" sz="1200">
                <a:solidFill>
                  <a:schemeClr val="dk1"/>
                </a:solidFill>
                <a:latin typeface="Calibri"/>
                <a:ea typeface="Calibri"/>
                <a:cs typeface="Calibri"/>
                <a:sym typeface="Calibri"/>
              </a:rPr>
              <a:t>geur belangrijke informatiebron – melk – moeder.</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Gerichtheid op menselijk geluid: </a:t>
            </a:r>
            <a:r>
              <a:rPr lang="en" sz="1200">
                <a:solidFill>
                  <a:schemeClr val="dk1"/>
                </a:solidFill>
                <a:latin typeface="Calibri"/>
                <a:ea typeface="Calibri"/>
                <a:cs typeface="Calibri"/>
                <a:sym typeface="Calibri"/>
              </a:rPr>
              <a:t>reageert op stemmen en geluiden van mensen, vooral de verzorger – herkenning</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Een eigen persoonlijkheid: </a:t>
            </a:r>
            <a:r>
              <a:rPr lang="en" sz="1200">
                <a:solidFill>
                  <a:schemeClr val="dk1"/>
                </a:solidFill>
                <a:latin typeface="Calibri"/>
                <a:ea typeface="Calibri"/>
                <a:cs typeface="Calibri"/>
                <a:sym typeface="Calibri"/>
              </a:rPr>
              <a:t>bij een baby ontbreekt het ik-besef: geen besef dat hij iemand is en dat die arm bij hem hoort. Kijkt in de spiegel en herkent zichzelf niet. Wel een eigen persoonlijkheid: iedereen is anders: druk, rustig, veel huilen, ontspannen, prikkelbaar, veel aandacht vragen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FILMPJE: 3.24 min. 0-2 maanden</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Hechtingsfase</a:t>
            </a:r>
            <a:r>
              <a:rPr lang="en" sz="1200">
                <a:solidFill>
                  <a:schemeClr val="dk1"/>
                </a:solidFill>
                <a:latin typeface="Calibri"/>
                <a:ea typeface="Calibri"/>
                <a:cs typeface="Calibri"/>
                <a:sym typeface="Calibri"/>
              </a:rPr>
              <a:t>; aangaan van een emotionele blijvende band. Voelt zich hierdoor veilig en zeker, kan zich hierdoor gaan exploreren. Een goede hechting helpt een kind bij zelfstandigheid en sociale contacten. Bij een onveilige hechting ontstaat er bij een kind onzekerheid en angst, kan hierdoor geen vertrouwen opbouwen.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In eigen tempo laten bewegen en leren te ontdekken; Emmy Pikler.</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47e8b281c9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47e8b281c9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Seksuele ontwikkeling gaat over de ontwikkeling van intimiteit, lustbeleving, eigen seksuele geaardheid, kennis van seksualiteit, seksespecifiek gedrag en het aangaan van seksuele contacten.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Huid op huid contact. Ze ondergaan lichamelijke indrukken door smaak, tast en geur.</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Lustbeleving ontstaat door zuigen en sabbelen. Daarom heet deze fase de ‘orale fase’ daardoor gaat de baby goed drinken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Intimiteit met moeder geeft een goede basis voor een gezonde seksualiteitsbeleving in latere leven</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43450" y="3874950"/>
            <a:ext cx="6154500" cy="1584000"/>
          </a:xfrm>
          <a:prstGeom prst="rect">
            <a:avLst/>
          </a:prstGeom>
        </p:spPr>
        <p:txBody>
          <a:bodyPr anchorCtr="0" anchor="b" bIns="91425" lIns="91425" spcFirstLastPara="1" rIns="91425" wrap="square" tIns="91425"/>
          <a:lstStyle>
            <a:lvl1pPr lvl="0">
              <a:spcBef>
                <a:spcPts val="0"/>
              </a:spcBef>
              <a:spcAft>
                <a:spcPts val="0"/>
              </a:spcAft>
              <a:buSzPts val="5800"/>
              <a:buNone/>
              <a:defRPr sz="5800"/>
            </a:lvl1pPr>
            <a:lvl2pPr lvl="1" algn="ctr">
              <a:spcBef>
                <a:spcPts val="0"/>
              </a:spcBef>
              <a:spcAft>
                <a:spcPts val="0"/>
              </a:spcAft>
              <a:buSzPts val="5800"/>
              <a:buNone/>
              <a:defRPr sz="5800"/>
            </a:lvl2pPr>
            <a:lvl3pPr lvl="2" algn="ctr">
              <a:spcBef>
                <a:spcPts val="0"/>
              </a:spcBef>
              <a:spcAft>
                <a:spcPts val="0"/>
              </a:spcAft>
              <a:buSzPts val="5800"/>
              <a:buNone/>
              <a:defRPr sz="5800"/>
            </a:lvl3pPr>
            <a:lvl4pPr lvl="3" algn="ctr">
              <a:spcBef>
                <a:spcPts val="0"/>
              </a:spcBef>
              <a:spcAft>
                <a:spcPts val="0"/>
              </a:spcAft>
              <a:buSzPts val="5800"/>
              <a:buNone/>
              <a:defRPr sz="5800"/>
            </a:lvl4pPr>
            <a:lvl5pPr lvl="4" algn="ctr">
              <a:spcBef>
                <a:spcPts val="0"/>
              </a:spcBef>
              <a:spcAft>
                <a:spcPts val="0"/>
              </a:spcAft>
              <a:buSzPts val="5800"/>
              <a:buNone/>
              <a:defRPr sz="5800"/>
            </a:lvl5pPr>
            <a:lvl6pPr lvl="5" algn="ctr">
              <a:spcBef>
                <a:spcPts val="0"/>
              </a:spcBef>
              <a:spcAft>
                <a:spcPts val="0"/>
              </a:spcAft>
              <a:buSzPts val="5800"/>
              <a:buNone/>
              <a:defRPr sz="5800"/>
            </a:lvl6pPr>
            <a:lvl7pPr lvl="6" algn="ctr">
              <a:spcBef>
                <a:spcPts val="0"/>
              </a:spcBef>
              <a:spcAft>
                <a:spcPts val="0"/>
              </a:spcAft>
              <a:buSzPts val="5800"/>
              <a:buNone/>
              <a:defRPr sz="5800"/>
            </a:lvl7pPr>
            <a:lvl8pPr lvl="7" algn="ctr">
              <a:spcBef>
                <a:spcPts val="0"/>
              </a:spcBef>
              <a:spcAft>
                <a:spcPts val="0"/>
              </a:spcAft>
              <a:buSzPts val="5800"/>
              <a:buNone/>
              <a:defRPr sz="5800"/>
            </a:lvl8pPr>
            <a:lvl9pPr lvl="8" algn="ctr">
              <a:spcBef>
                <a:spcPts val="0"/>
              </a:spcBef>
              <a:spcAft>
                <a:spcPts val="0"/>
              </a:spcAft>
              <a:buSzPts val="5800"/>
              <a:buNone/>
              <a:defRPr sz="5800"/>
            </a:lvl9pPr>
          </a:lstStyle>
          <a:p/>
        </p:txBody>
      </p:sp>
      <p:sp>
        <p:nvSpPr>
          <p:cNvPr id="11" name="Google Shape;11;p2"/>
          <p:cNvSpPr/>
          <p:nvPr/>
        </p:nvSpPr>
        <p:spPr>
          <a:xfrm>
            <a:off x="581050" y="5857225"/>
            <a:ext cx="60168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p11"/>
          <p:cNvSpPr txBox="1"/>
          <p:nvPr>
            <p:ph idx="1" type="body"/>
          </p:nvPr>
        </p:nvSpPr>
        <p:spPr>
          <a:xfrm>
            <a:off x="588700" y="5875075"/>
            <a:ext cx="7966500" cy="371400"/>
          </a:xfrm>
          <a:prstGeom prst="rect">
            <a:avLst/>
          </a:prstGeom>
        </p:spPr>
        <p:txBody>
          <a:bodyPr anchorCtr="0" anchor="t" bIns="91425" lIns="91425" spcFirstLastPara="1" rIns="91425" wrap="square" tIns="91425"/>
          <a:lstStyle>
            <a:lvl1pPr indent="-228600" lvl="0" marL="457200" algn="ctr">
              <a:spcBef>
                <a:spcPts val="360"/>
              </a:spcBef>
              <a:spcAft>
                <a:spcPts val="0"/>
              </a:spcAft>
              <a:buSzPts val="1800"/>
              <a:buNone/>
              <a:defRPr sz="1800"/>
            </a:lvl1pPr>
          </a:lstStyle>
          <a:p/>
        </p:txBody>
      </p:sp>
      <p:sp>
        <p:nvSpPr>
          <p:cNvPr id="58" name="Google Shape;58;p11"/>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Gold">
  <p:cSld name="TITLE_AND_BODY_1_1">
    <p:bg>
      <p:bgPr>
        <a:solidFill>
          <a:srgbClr val="ED9E46"/>
        </a:solidFill>
      </p:bgPr>
    </p:bg>
    <p:spTree>
      <p:nvGrpSpPr>
        <p:cNvPr id="62" name="Shape 62"/>
        <p:cNvGrpSpPr/>
        <p:nvPr/>
      </p:nvGrpSpPr>
      <p:grpSpPr>
        <a:xfrm>
          <a:off x="0" y="0"/>
          <a:ext cx="0" cy="0"/>
          <a:chOff x="0" y="0"/>
          <a:chExt cx="0" cy="0"/>
        </a:xfrm>
      </p:grpSpPr>
      <p:sp>
        <p:nvSpPr>
          <p:cNvPr id="63" name="Google Shape;63;p13"/>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4" name="Google Shape;64;p13"/>
          <p:cNvSpPr txBox="1"/>
          <p:nvPr>
            <p:ph idx="1" type="body"/>
          </p:nvPr>
        </p:nvSpPr>
        <p:spPr>
          <a:xfrm>
            <a:off x="561950" y="2507725"/>
            <a:ext cx="8020200" cy="3753600"/>
          </a:xfrm>
          <a:prstGeom prst="rect">
            <a:avLst/>
          </a:prstGeom>
        </p:spPr>
        <p:txBody>
          <a:bodyPr anchorCtr="0" anchor="t" bIns="91425" lIns="91425" spcFirstLastPara="1" rIns="91425" wrap="square" tIns="91425"/>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5" name="Google Shape;65;p13"/>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 Gold">
  <p:cSld name="TITLE_AND_TWO_COLUMNS_2_1">
    <p:bg>
      <p:bgPr>
        <a:solidFill>
          <a:srgbClr val="ED9E46"/>
        </a:solidFill>
      </p:bgPr>
    </p:bg>
    <p:spTree>
      <p:nvGrpSpPr>
        <p:cNvPr id="67" name="Shape 67"/>
        <p:cNvGrpSpPr/>
        <p:nvPr/>
      </p:nvGrpSpPr>
      <p:grpSpPr>
        <a:xfrm>
          <a:off x="0" y="0"/>
          <a:ext cx="0" cy="0"/>
          <a:chOff x="0" y="0"/>
          <a:chExt cx="0" cy="0"/>
        </a:xfrm>
      </p:grpSpPr>
      <p:sp>
        <p:nvSpPr>
          <p:cNvPr id="68" name="Google Shape;68;p14"/>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9" name="Google Shape;69;p14"/>
          <p:cNvSpPr txBox="1"/>
          <p:nvPr>
            <p:ph idx="1" type="body"/>
          </p:nvPr>
        </p:nvSpPr>
        <p:spPr>
          <a:xfrm>
            <a:off x="457200" y="2469613"/>
            <a:ext cx="3561000" cy="4098300"/>
          </a:xfrm>
          <a:prstGeom prst="rect">
            <a:avLst/>
          </a:prstGeom>
        </p:spPr>
        <p:txBody>
          <a:bodyPr anchorCtr="0" anchor="t" bIns="91425" lIns="91425" spcFirstLastPara="1" rIns="91425" wrap="square" tIns="91425"/>
          <a:lstStyle>
            <a:lvl1pPr indent="-381000" lvl="0" marL="457200" rtl="0">
              <a:lnSpc>
                <a:spcPct val="115000"/>
              </a:lnSpc>
              <a:spcBef>
                <a:spcPts val="600"/>
              </a:spcBef>
              <a:spcAft>
                <a:spcPts val="0"/>
              </a:spcAft>
              <a:buSzPts val="2400"/>
              <a:buChar char="○"/>
              <a:defRPr sz="24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0" name="Google Shape;70;p14"/>
          <p:cNvSpPr txBox="1"/>
          <p:nvPr>
            <p:ph idx="2" type="body"/>
          </p:nvPr>
        </p:nvSpPr>
        <p:spPr>
          <a:xfrm>
            <a:off x="5131069" y="2469500"/>
            <a:ext cx="3600000" cy="4098300"/>
          </a:xfrm>
          <a:prstGeom prst="rect">
            <a:avLst/>
          </a:prstGeom>
        </p:spPr>
        <p:txBody>
          <a:bodyPr anchorCtr="0" anchor="t" bIns="91425" lIns="91425" spcFirstLastPara="1" rIns="91425" wrap="square" tIns="91425"/>
          <a:lstStyle>
            <a:lvl1pPr indent="-381000" lvl="0" marL="457200" rtl="0">
              <a:lnSpc>
                <a:spcPct val="115000"/>
              </a:lnSpc>
              <a:spcBef>
                <a:spcPts val="600"/>
              </a:spcBef>
              <a:spcAft>
                <a:spcPts val="0"/>
              </a:spcAft>
              <a:buSzPts val="2400"/>
              <a:buChar char="○"/>
              <a:defRPr sz="24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1" name="Google Shape;71;p14"/>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 Gold">
  <p:cSld name="TITLE_AND_TWO_COLUMNS_1_1_1">
    <p:bg>
      <p:bgPr>
        <a:solidFill>
          <a:srgbClr val="ED9E46"/>
        </a:solidFill>
      </p:bgPr>
    </p:bg>
    <p:spTree>
      <p:nvGrpSpPr>
        <p:cNvPr id="73" name="Shape 73"/>
        <p:cNvGrpSpPr/>
        <p:nvPr/>
      </p:nvGrpSpPr>
      <p:grpSpPr>
        <a:xfrm>
          <a:off x="0" y="0"/>
          <a:ext cx="0" cy="0"/>
          <a:chOff x="0" y="0"/>
          <a:chExt cx="0" cy="0"/>
        </a:xfrm>
      </p:grpSpPr>
      <p:sp>
        <p:nvSpPr>
          <p:cNvPr id="74" name="Google Shape;74;p15"/>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75" name="Google Shape;75;p15"/>
          <p:cNvSpPr txBox="1"/>
          <p:nvPr>
            <p:ph idx="1" type="body"/>
          </p:nvPr>
        </p:nvSpPr>
        <p:spPr>
          <a:xfrm>
            <a:off x="397575"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6" name="Google Shape;76;p15"/>
          <p:cNvSpPr txBox="1"/>
          <p:nvPr>
            <p:ph idx="2" type="body"/>
          </p:nvPr>
        </p:nvSpPr>
        <p:spPr>
          <a:xfrm>
            <a:off x="3226491"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7" name="Google Shape;77;p15"/>
          <p:cNvSpPr txBox="1"/>
          <p:nvPr>
            <p:ph idx="3" type="body"/>
          </p:nvPr>
        </p:nvSpPr>
        <p:spPr>
          <a:xfrm>
            <a:off x="6055408"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8" name="Google Shape;78;p15"/>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 Gold">
  <p:cSld name="TITLE_ONLY_1_1">
    <p:bg>
      <p:bgPr>
        <a:solidFill>
          <a:srgbClr val="ED9E46"/>
        </a:solidFill>
      </p:bgPr>
    </p:bg>
    <p:spTree>
      <p:nvGrpSpPr>
        <p:cNvPr id="80" name="Shape 80"/>
        <p:cNvGrpSpPr/>
        <p:nvPr/>
      </p:nvGrpSpPr>
      <p:grpSpPr>
        <a:xfrm>
          <a:off x="0" y="0"/>
          <a:ext cx="0" cy="0"/>
          <a:chOff x="0" y="0"/>
          <a:chExt cx="0" cy="0"/>
        </a:xfrm>
      </p:grpSpPr>
      <p:sp>
        <p:nvSpPr>
          <p:cNvPr id="81" name="Google Shape;81;p16"/>
          <p:cNvSpPr txBox="1"/>
          <p:nvPr>
            <p:ph type="title"/>
          </p:nvPr>
        </p:nvSpPr>
        <p:spPr>
          <a:xfrm>
            <a:off x="457200" y="368225"/>
            <a:ext cx="8229600" cy="764100"/>
          </a:xfrm>
          <a:prstGeom prst="rect">
            <a:avLst/>
          </a:prstGeom>
        </p:spPr>
        <p:txBody>
          <a:bodyPr anchorCtr="0" anchor="b" bIns="91425" lIns="91425" spcFirstLastPara="1" rIns="91425" wrap="square" tIns="91425"/>
          <a:lstStyle>
            <a:lvl1pPr lvl="0" rtl="0" algn="ctr">
              <a:spcBef>
                <a:spcPts val="0"/>
              </a:spcBef>
              <a:spcAft>
                <a:spcPts val="0"/>
              </a:spcAft>
              <a:buSzPts val="3600"/>
              <a:buNone/>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rtl="0" algn="ctr">
              <a:spcBef>
                <a:spcPts val="0"/>
              </a:spcBef>
              <a:spcAft>
                <a:spcPts val="0"/>
              </a:spcAft>
              <a:buSzPts val="3600"/>
              <a:buNone/>
              <a:defRPr/>
            </a:lvl6pPr>
            <a:lvl7pPr lvl="6" rtl="0" algn="ctr">
              <a:spcBef>
                <a:spcPts val="0"/>
              </a:spcBef>
              <a:spcAft>
                <a:spcPts val="0"/>
              </a:spcAft>
              <a:buSzPts val="3600"/>
              <a:buNone/>
              <a:defRPr/>
            </a:lvl7pPr>
            <a:lvl8pPr lvl="7" rtl="0" algn="ctr">
              <a:spcBef>
                <a:spcPts val="0"/>
              </a:spcBef>
              <a:spcAft>
                <a:spcPts val="0"/>
              </a:spcAft>
              <a:buSzPts val="3600"/>
              <a:buNone/>
              <a:defRPr/>
            </a:lvl8pPr>
            <a:lvl9pPr lvl="8" rtl="0" algn="ctr">
              <a:spcBef>
                <a:spcPts val="0"/>
              </a:spcBef>
              <a:spcAft>
                <a:spcPts val="0"/>
              </a:spcAft>
              <a:buSzPts val="3600"/>
              <a:buNone/>
              <a:defRPr/>
            </a:lvl9pPr>
          </a:lstStyle>
          <a:p/>
        </p:txBody>
      </p:sp>
      <p:sp>
        <p:nvSpPr>
          <p:cNvPr id="82" name="Google Shape;82;p16"/>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 Gold">
  <p:cSld name="CAPTION_ONLY_1_1">
    <p:bg>
      <p:bgPr>
        <a:solidFill>
          <a:srgbClr val="ED9E46"/>
        </a:solidFill>
      </p:bgPr>
    </p:bg>
    <p:spTree>
      <p:nvGrpSpPr>
        <p:cNvPr id="84" name="Shape 84"/>
        <p:cNvGrpSpPr/>
        <p:nvPr/>
      </p:nvGrpSpPr>
      <p:grpSpPr>
        <a:xfrm>
          <a:off x="0" y="0"/>
          <a:ext cx="0" cy="0"/>
          <a:chOff x="0" y="0"/>
          <a:chExt cx="0" cy="0"/>
        </a:xfrm>
      </p:grpSpPr>
      <p:sp>
        <p:nvSpPr>
          <p:cNvPr id="85" name="Google Shape;85;p17"/>
          <p:cNvSpPr txBox="1"/>
          <p:nvPr>
            <p:ph idx="1" type="body"/>
          </p:nvPr>
        </p:nvSpPr>
        <p:spPr>
          <a:xfrm>
            <a:off x="588700" y="5875075"/>
            <a:ext cx="7966500" cy="371400"/>
          </a:xfrm>
          <a:prstGeom prst="rect">
            <a:avLst/>
          </a:prstGeom>
        </p:spPr>
        <p:txBody>
          <a:bodyPr anchorCtr="0" anchor="t" bIns="91425" lIns="91425" spcFirstLastPara="1" rIns="91425" wrap="square" tIns="91425"/>
          <a:lstStyle>
            <a:lvl1pPr indent="-228600" lvl="0" marL="457200" rtl="0" algn="ctr">
              <a:spcBef>
                <a:spcPts val="360"/>
              </a:spcBef>
              <a:spcAft>
                <a:spcPts val="0"/>
              </a:spcAft>
              <a:buSzPts val="1800"/>
              <a:buNone/>
              <a:defRPr sz="1800"/>
            </a:lvl1pPr>
          </a:lstStyle>
          <a:p/>
        </p:txBody>
      </p:sp>
      <p:sp>
        <p:nvSpPr>
          <p:cNvPr id="86" name="Google Shape;86;p17"/>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7"/>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 Gold">
  <p:cSld name="BLANK_1_1">
    <p:bg>
      <p:bgPr>
        <a:solidFill>
          <a:srgbClr val="ED9E46"/>
        </a:solidFill>
      </p:bgPr>
    </p:bg>
    <p:spTree>
      <p:nvGrpSpPr>
        <p:cNvPr id="88" name="Shape 88"/>
        <p:cNvGrpSpPr/>
        <p:nvPr/>
      </p:nvGrpSpPr>
      <p:grpSpPr>
        <a:xfrm>
          <a:off x="0" y="0"/>
          <a:ext cx="0" cy="0"/>
          <a:chOff x="0" y="0"/>
          <a:chExt cx="0" cy="0"/>
        </a:xfrm>
      </p:grpSpPr>
      <p:sp>
        <p:nvSpPr>
          <p:cNvPr id="89" name="Google Shape;89;p18"/>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Teal">
  <p:cSld name="TITLE_1">
    <p:spTree>
      <p:nvGrpSpPr>
        <p:cNvPr id="12" name="Shape 12"/>
        <p:cNvGrpSpPr/>
        <p:nvPr/>
      </p:nvGrpSpPr>
      <p:grpSpPr>
        <a:xfrm>
          <a:off x="0" y="0"/>
          <a:ext cx="0" cy="0"/>
          <a:chOff x="0" y="0"/>
          <a:chExt cx="0" cy="0"/>
        </a:xfrm>
      </p:grpSpPr>
      <p:sp>
        <p:nvSpPr>
          <p:cNvPr id="13" name="Google Shape;13;p3"/>
          <p:cNvSpPr txBox="1"/>
          <p:nvPr>
            <p:ph type="ctrTitle"/>
          </p:nvPr>
        </p:nvSpPr>
        <p:spPr>
          <a:xfrm>
            <a:off x="565775" y="2111125"/>
            <a:ext cx="6009300" cy="1546500"/>
          </a:xfrm>
          <a:prstGeom prst="rect">
            <a:avLst/>
          </a:prstGeom>
        </p:spPr>
        <p:txBody>
          <a:bodyPr anchorCtr="0" anchor="b" bIns="91425" lIns="91425" spcFirstLastPara="1" rIns="91425" wrap="square" tIns="91425"/>
          <a:lstStyle>
            <a:lvl1pPr lvl="0" rtl="0">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4" name="Google Shape;14;p3"/>
          <p:cNvSpPr txBox="1"/>
          <p:nvPr>
            <p:ph idx="1" type="subTitle"/>
          </p:nvPr>
        </p:nvSpPr>
        <p:spPr>
          <a:xfrm>
            <a:off x="481675" y="4658725"/>
            <a:ext cx="6093600" cy="1092300"/>
          </a:xfrm>
          <a:prstGeom prst="rect">
            <a:avLst/>
          </a:prstGeom>
        </p:spPr>
        <p:txBody>
          <a:bodyPr anchorCtr="0" anchor="t" bIns="91425" lIns="91425" spcFirstLastPara="1" rIns="91425" wrap="square" tIns="91425"/>
          <a:lstStyle>
            <a:lvl1pPr lvl="0" rtl="0">
              <a:spcBef>
                <a:spcPts val="0"/>
              </a:spcBef>
              <a:spcAft>
                <a:spcPts val="0"/>
              </a:spcAft>
              <a:buSzPts val="3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sz="3000">
                <a:latin typeface="Montserrat"/>
                <a:ea typeface="Montserrat"/>
                <a:cs typeface="Montserrat"/>
                <a:sym typeface="Montserrat"/>
              </a:defRPr>
            </a:lvl2pPr>
            <a:lvl3pPr lvl="2" rtl="0">
              <a:spcBef>
                <a:spcPts val="0"/>
              </a:spcBef>
              <a:spcAft>
                <a:spcPts val="0"/>
              </a:spcAft>
              <a:buSzPts val="3000"/>
              <a:buFont typeface="Montserrat"/>
              <a:buNone/>
              <a:defRPr sz="3000">
                <a:latin typeface="Montserrat"/>
                <a:ea typeface="Montserrat"/>
                <a:cs typeface="Montserrat"/>
                <a:sym typeface="Montserrat"/>
              </a:defRPr>
            </a:lvl3pPr>
            <a:lvl4pPr lvl="3" rtl="0">
              <a:spcBef>
                <a:spcPts val="0"/>
              </a:spcBef>
              <a:spcAft>
                <a:spcPts val="0"/>
              </a:spcAft>
              <a:buSzPts val="3000"/>
              <a:buFont typeface="Montserrat"/>
              <a:buNone/>
              <a:defRPr sz="3000">
                <a:latin typeface="Montserrat"/>
                <a:ea typeface="Montserrat"/>
                <a:cs typeface="Montserrat"/>
                <a:sym typeface="Montserrat"/>
              </a:defRPr>
            </a:lvl4pPr>
            <a:lvl5pPr lvl="4" rtl="0">
              <a:spcBef>
                <a:spcPts val="0"/>
              </a:spcBef>
              <a:spcAft>
                <a:spcPts val="0"/>
              </a:spcAft>
              <a:buSzPts val="3000"/>
              <a:buFont typeface="Montserrat"/>
              <a:buNone/>
              <a:defRPr sz="3000">
                <a:latin typeface="Montserrat"/>
                <a:ea typeface="Montserrat"/>
                <a:cs typeface="Montserrat"/>
                <a:sym typeface="Montserrat"/>
              </a:defRPr>
            </a:lvl5pPr>
            <a:lvl6pPr lvl="5" rtl="0">
              <a:spcBef>
                <a:spcPts val="0"/>
              </a:spcBef>
              <a:spcAft>
                <a:spcPts val="0"/>
              </a:spcAft>
              <a:buSzPts val="3000"/>
              <a:buFont typeface="Montserrat"/>
              <a:buNone/>
              <a:defRPr sz="3000">
                <a:latin typeface="Montserrat"/>
                <a:ea typeface="Montserrat"/>
                <a:cs typeface="Montserrat"/>
                <a:sym typeface="Montserrat"/>
              </a:defRPr>
            </a:lvl6pPr>
            <a:lvl7pPr lvl="6" rtl="0">
              <a:spcBef>
                <a:spcPts val="0"/>
              </a:spcBef>
              <a:spcAft>
                <a:spcPts val="0"/>
              </a:spcAft>
              <a:buSzPts val="3000"/>
              <a:buFont typeface="Montserrat"/>
              <a:buNone/>
              <a:defRPr sz="3000">
                <a:latin typeface="Montserrat"/>
                <a:ea typeface="Montserrat"/>
                <a:cs typeface="Montserrat"/>
                <a:sym typeface="Montserrat"/>
              </a:defRPr>
            </a:lvl7pPr>
            <a:lvl8pPr lvl="7" rtl="0">
              <a:spcBef>
                <a:spcPts val="0"/>
              </a:spcBef>
              <a:spcAft>
                <a:spcPts val="0"/>
              </a:spcAft>
              <a:buSzPts val="3000"/>
              <a:buFont typeface="Montserrat"/>
              <a:buNone/>
              <a:defRPr sz="3000">
                <a:latin typeface="Montserrat"/>
                <a:ea typeface="Montserrat"/>
                <a:cs typeface="Montserrat"/>
                <a:sym typeface="Montserrat"/>
              </a:defRPr>
            </a:lvl8pPr>
            <a:lvl9pPr lvl="8" rtl="0">
              <a:spcBef>
                <a:spcPts val="0"/>
              </a:spcBef>
              <a:spcAft>
                <a:spcPts val="0"/>
              </a:spcAft>
              <a:buSzPts val="3000"/>
              <a:buFont typeface="Montserrat"/>
              <a:buNone/>
              <a:defRPr sz="3000">
                <a:latin typeface="Montserrat"/>
                <a:ea typeface="Montserrat"/>
                <a:cs typeface="Montserrat"/>
                <a:sym typeface="Montserrat"/>
              </a:defRPr>
            </a:lvl9pPr>
          </a:lstStyle>
          <a:p/>
        </p:txBody>
      </p:sp>
      <p:sp>
        <p:nvSpPr>
          <p:cNvPr id="15" name="Google Shape;15;p3"/>
          <p:cNvSpPr/>
          <p:nvPr/>
        </p:nvSpPr>
        <p:spPr>
          <a:xfrm>
            <a:off x="581050" y="4074025"/>
            <a:ext cx="60168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Gold">
  <p:cSld name="TITLE_1_3_1">
    <p:bg>
      <p:bgPr>
        <a:solidFill>
          <a:srgbClr val="ED9E46"/>
        </a:solidFill>
      </p:bgPr>
    </p:bg>
    <p:spTree>
      <p:nvGrpSpPr>
        <p:cNvPr id="17" name="Shape 17"/>
        <p:cNvGrpSpPr/>
        <p:nvPr/>
      </p:nvGrpSpPr>
      <p:grpSpPr>
        <a:xfrm>
          <a:off x="0" y="0"/>
          <a:ext cx="0" cy="0"/>
          <a:chOff x="0" y="0"/>
          <a:chExt cx="0" cy="0"/>
        </a:xfrm>
      </p:grpSpPr>
      <p:sp>
        <p:nvSpPr>
          <p:cNvPr id="18" name="Google Shape;18;p4"/>
          <p:cNvSpPr txBox="1"/>
          <p:nvPr>
            <p:ph type="ctrTitle"/>
          </p:nvPr>
        </p:nvSpPr>
        <p:spPr>
          <a:xfrm>
            <a:off x="565775" y="2111125"/>
            <a:ext cx="6009300" cy="1546500"/>
          </a:xfrm>
          <a:prstGeom prst="rect">
            <a:avLst/>
          </a:prstGeom>
        </p:spPr>
        <p:txBody>
          <a:bodyPr anchorCtr="0" anchor="b" bIns="91425" lIns="91425" spcFirstLastPara="1" rIns="91425" wrap="square" tIns="91425"/>
          <a:lstStyle>
            <a:lvl1pPr lvl="0" rtl="0">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9" name="Google Shape;19;p4"/>
          <p:cNvSpPr txBox="1"/>
          <p:nvPr>
            <p:ph idx="1" type="subTitle"/>
          </p:nvPr>
        </p:nvSpPr>
        <p:spPr>
          <a:xfrm>
            <a:off x="481675" y="4658725"/>
            <a:ext cx="6093600" cy="1092300"/>
          </a:xfrm>
          <a:prstGeom prst="rect">
            <a:avLst/>
          </a:prstGeom>
        </p:spPr>
        <p:txBody>
          <a:bodyPr anchorCtr="0" anchor="t" bIns="91425" lIns="91425" spcFirstLastPara="1" rIns="91425" wrap="square" tIns="91425"/>
          <a:lstStyle>
            <a:lvl1pPr lvl="0" rtl="0">
              <a:spcBef>
                <a:spcPts val="0"/>
              </a:spcBef>
              <a:spcAft>
                <a:spcPts val="0"/>
              </a:spcAft>
              <a:buSzPts val="3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sz="3000">
                <a:latin typeface="Montserrat"/>
                <a:ea typeface="Montserrat"/>
                <a:cs typeface="Montserrat"/>
                <a:sym typeface="Montserrat"/>
              </a:defRPr>
            </a:lvl2pPr>
            <a:lvl3pPr lvl="2" rtl="0">
              <a:spcBef>
                <a:spcPts val="0"/>
              </a:spcBef>
              <a:spcAft>
                <a:spcPts val="0"/>
              </a:spcAft>
              <a:buSzPts val="3000"/>
              <a:buFont typeface="Montserrat"/>
              <a:buNone/>
              <a:defRPr sz="3000">
                <a:latin typeface="Montserrat"/>
                <a:ea typeface="Montserrat"/>
                <a:cs typeface="Montserrat"/>
                <a:sym typeface="Montserrat"/>
              </a:defRPr>
            </a:lvl3pPr>
            <a:lvl4pPr lvl="3" rtl="0">
              <a:spcBef>
                <a:spcPts val="0"/>
              </a:spcBef>
              <a:spcAft>
                <a:spcPts val="0"/>
              </a:spcAft>
              <a:buSzPts val="3000"/>
              <a:buFont typeface="Montserrat"/>
              <a:buNone/>
              <a:defRPr sz="3000">
                <a:latin typeface="Montserrat"/>
                <a:ea typeface="Montserrat"/>
                <a:cs typeface="Montserrat"/>
                <a:sym typeface="Montserrat"/>
              </a:defRPr>
            </a:lvl4pPr>
            <a:lvl5pPr lvl="4" rtl="0">
              <a:spcBef>
                <a:spcPts val="0"/>
              </a:spcBef>
              <a:spcAft>
                <a:spcPts val="0"/>
              </a:spcAft>
              <a:buSzPts val="3000"/>
              <a:buFont typeface="Montserrat"/>
              <a:buNone/>
              <a:defRPr sz="3000">
                <a:latin typeface="Montserrat"/>
                <a:ea typeface="Montserrat"/>
                <a:cs typeface="Montserrat"/>
                <a:sym typeface="Montserrat"/>
              </a:defRPr>
            </a:lvl5pPr>
            <a:lvl6pPr lvl="5" rtl="0">
              <a:spcBef>
                <a:spcPts val="0"/>
              </a:spcBef>
              <a:spcAft>
                <a:spcPts val="0"/>
              </a:spcAft>
              <a:buSzPts val="3000"/>
              <a:buFont typeface="Montserrat"/>
              <a:buNone/>
              <a:defRPr sz="3000">
                <a:latin typeface="Montserrat"/>
                <a:ea typeface="Montserrat"/>
                <a:cs typeface="Montserrat"/>
                <a:sym typeface="Montserrat"/>
              </a:defRPr>
            </a:lvl6pPr>
            <a:lvl7pPr lvl="6" rtl="0">
              <a:spcBef>
                <a:spcPts val="0"/>
              </a:spcBef>
              <a:spcAft>
                <a:spcPts val="0"/>
              </a:spcAft>
              <a:buSzPts val="3000"/>
              <a:buFont typeface="Montserrat"/>
              <a:buNone/>
              <a:defRPr sz="3000">
                <a:latin typeface="Montserrat"/>
                <a:ea typeface="Montserrat"/>
                <a:cs typeface="Montserrat"/>
                <a:sym typeface="Montserrat"/>
              </a:defRPr>
            </a:lvl7pPr>
            <a:lvl8pPr lvl="7" rtl="0">
              <a:spcBef>
                <a:spcPts val="0"/>
              </a:spcBef>
              <a:spcAft>
                <a:spcPts val="0"/>
              </a:spcAft>
              <a:buSzPts val="3000"/>
              <a:buFont typeface="Montserrat"/>
              <a:buNone/>
              <a:defRPr sz="3000">
                <a:latin typeface="Montserrat"/>
                <a:ea typeface="Montserrat"/>
                <a:cs typeface="Montserrat"/>
                <a:sym typeface="Montserrat"/>
              </a:defRPr>
            </a:lvl8pPr>
            <a:lvl9pPr lvl="8" rtl="0">
              <a:spcBef>
                <a:spcPts val="0"/>
              </a:spcBef>
              <a:spcAft>
                <a:spcPts val="0"/>
              </a:spcAft>
              <a:buSzPts val="3000"/>
              <a:buFont typeface="Montserrat"/>
              <a:buNone/>
              <a:defRPr sz="3000">
                <a:latin typeface="Montserrat"/>
                <a:ea typeface="Montserrat"/>
                <a:cs typeface="Montserrat"/>
                <a:sym typeface="Montserrat"/>
              </a:defRPr>
            </a:lvl9pPr>
          </a:lstStyle>
          <a:p/>
        </p:txBody>
      </p:sp>
      <p:sp>
        <p:nvSpPr>
          <p:cNvPr id="20" name="Google Shape;20;p4"/>
          <p:cNvSpPr/>
          <p:nvPr/>
        </p:nvSpPr>
        <p:spPr>
          <a:xfrm>
            <a:off x="581050" y="4074025"/>
            <a:ext cx="60168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Teal">
  <p:cSld name="TITLE_1_1">
    <p:spTree>
      <p:nvGrpSpPr>
        <p:cNvPr id="22" name="Shape 22"/>
        <p:cNvGrpSpPr/>
        <p:nvPr/>
      </p:nvGrpSpPr>
      <p:grpSpPr>
        <a:xfrm>
          <a:off x="0" y="0"/>
          <a:ext cx="0" cy="0"/>
          <a:chOff x="0" y="0"/>
          <a:chExt cx="0" cy="0"/>
        </a:xfrm>
      </p:grpSpPr>
      <p:sp>
        <p:nvSpPr>
          <p:cNvPr id="23" name="Google Shape;23;p5"/>
          <p:cNvSpPr txBox="1"/>
          <p:nvPr>
            <p:ph idx="1" type="body"/>
          </p:nvPr>
        </p:nvSpPr>
        <p:spPr>
          <a:xfrm>
            <a:off x="1513800" y="2882400"/>
            <a:ext cx="6116400" cy="1093200"/>
          </a:xfrm>
          <a:prstGeom prst="rect">
            <a:avLst/>
          </a:prstGeom>
        </p:spPr>
        <p:txBody>
          <a:bodyPr anchorCtr="0" anchor="t" bIns="91425" lIns="91425" spcFirstLastPara="1" rIns="91425" wrap="square" tIns="91425"/>
          <a:lstStyle>
            <a:lvl1pPr indent="-419100" lvl="0" marL="457200" rtl="0" algn="ctr">
              <a:spcBef>
                <a:spcPts val="600"/>
              </a:spcBef>
              <a:spcAft>
                <a:spcPts val="0"/>
              </a:spcAft>
              <a:buSzPts val="30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algn="ctr">
              <a:spcBef>
                <a:spcPts val="0"/>
              </a:spcBef>
              <a:spcAft>
                <a:spcPts val="0"/>
              </a:spcAft>
              <a:buSzPts val="1800"/>
              <a:buChar char="■"/>
              <a:defRPr i="1"/>
            </a:lvl9pPr>
          </a:lstStyle>
          <a:p/>
        </p:txBody>
      </p:sp>
      <p:sp>
        <p:nvSpPr>
          <p:cNvPr id="24" name="Google Shape;24;p5"/>
          <p:cNvSpPr txBox="1"/>
          <p:nvPr/>
        </p:nvSpPr>
        <p:spPr>
          <a:xfrm>
            <a:off x="3593400" y="1575225"/>
            <a:ext cx="1957200" cy="8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FFFFFF"/>
                </a:solidFill>
                <a:latin typeface="Times New Roman"/>
                <a:ea typeface="Times New Roman"/>
                <a:cs typeface="Times New Roman"/>
                <a:sym typeface="Times New Roman"/>
              </a:rPr>
              <a:t>“</a:t>
            </a:r>
            <a:endParaRPr b="1" sz="9600">
              <a:solidFill>
                <a:srgbClr val="FFFFFF"/>
              </a:solidFill>
              <a:latin typeface="Times New Roman"/>
              <a:ea typeface="Times New Roman"/>
              <a:cs typeface="Times New Roman"/>
              <a:sym typeface="Times New Roman"/>
            </a:endParaRPr>
          </a:p>
        </p:txBody>
      </p:sp>
      <p:sp>
        <p:nvSpPr>
          <p:cNvPr id="25" name="Google Shape;25;p5"/>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Gold">
  <p:cSld name="TITLE_1_1_1_1">
    <p:bg>
      <p:bgPr>
        <a:solidFill>
          <a:srgbClr val="ED9E46"/>
        </a:solidFill>
      </p:bgPr>
    </p:bg>
    <p:spTree>
      <p:nvGrpSpPr>
        <p:cNvPr id="28" name="Shape 28"/>
        <p:cNvGrpSpPr/>
        <p:nvPr/>
      </p:nvGrpSpPr>
      <p:grpSpPr>
        <a:xfrm>
          <a:off x="0" y="0"/>
          <a:ext cx="0" cy="0"/>
          <a:chOff x="0" y="0"/>
          <a:chExt cx="0" cy="0"/>
        </a:xfrm>
      </p:grpSpPr>
      <p:sp>
        <p:nvSpPr>
          <p:cNvPr id="29" name="Google Shape;29;p6"/>
          <p:cNvSpPr txBox="1"/>
          <p:nvPr>
            <p:ph idx="1" type="body"/>
          </p:nvPr>
        </p:nvSpPr>
        <p:spPr>
          <a:xfrm>
            <a:off x="1513800" y="2882400"/>
            <a:ext cx="6116400" cy="1093200"/>
          </a:xfrm>
          <a:prstGeom prst="rect">
            <a:avLst/>
          </a:prstGeom>
        </p:spPr>
        <p:txBody>
          <a:bodyPr anchorCtr="0" anchor="t" bIns="91425" lIns="91425" spcFirstLastPara="1" rIns="91425" wrap="square" tIns="91425"/>
          <a:lstStyle>
            <a:lvl1pPr indent="-419100" lvl="0" marL="457200" rtl="0" algn="ctr">
              <a:spcBef>
                <a:spcPts val="600"/>
              </a:spcBef>
              <a:spcAft>
                <a:spcPts val="0"/>
              </a:spcAft>
              <a:buSzPts val="30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30" name="Google Shape;30;p6"/>
          <p:cNvSpPr txBox="1"/>
          <p:nvPr/>
        </p:nvSpPr>
        <p:spPr>
          <a:xfrm>
            <a:off x="3593400" y="1575225"/>
            <a:ext cx="1957200" cy="8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FFFFFF"/>
                </a:solidFill>
                <a:latin typeface="Times New Roman"/>
                <a:ea typeface="Times New Roman"/>
                <a:cs typeface="Times New Roman"/>
                <a:sym typeface="Times New Roman"/>
              </a:rPr>
              <a:t>“</a:t>
            </a:r>
            <a:endParaRPr b="1" sz="9600">
              <a:solidFill>
                <a:srgbClr val="FFFFFF"/>
              </a:solidFill>
              <a:latin typeface="Times New Roman"/>
              <a:ea typeface="Times New Roman"/>
              <a:cs typeface="Times New Roman"/>
              <a:sym typeface="Times New Roman"/>
            </a:endParaRPr>
          </a:p>
        </p:txBody>
      </p:sp>
      <p:sp>
        <p:nvSpPr>
          <p:cNvPr id="31" name="Google Shape;31;p6"/>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34" name="Shape 34"/>
        <p:cNvGrpSpPr/>
        <p:nvPr/>
      </p:nvGrpSpPr>
      <p:grpSpPr>
        <a:xfrm>
          <a:off x="0" y="0"/>
          <a:ext cx="0" cy="0"/>
          <a:chOff x="0" y="0"/>
          <a:chExt cx="0" cy="0"/>
        </a:xfrm>
      </p:grpSpPr>
      <p:sp>
        <p:nvSpPr>
          <p:cNvPr id="35" name="Google Shape;35;p7"/>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6" name="Google Shape;36;p7"/>
          <p:cNvSpPr txBox="1"/>
          <p:nvPr>
            <p:ph idx="1" type="body"/>
          </p:nvPr>
        </p:nvSpPr>
        <p:spPr>
          <a:xfrm>
            <a:off x="561950" y="2507725"/>
            <a:ext cx="8020200" cy="3753600"/>
          </a:xfrm>
          <a:prstGeom prst="rect">
            <a:avLst/>
          </a:prstGeom>
        </p:spPr>
        <p:txBody>
          <a:bodyPr anchorCtr="0" anchor="t" bIns="91425" lIns="91425" spcFirstLastPara="1" rIns="91425" wrap="square" tIns="91425"/>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37" name="Google Shape;37;p7"/>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39" name="Shape 39"/>
        <p:cNvGrpSpPr/>
        <p:nvPr/>
      </p:nvGrpSpPr>
      <p:grpSpPr>
        <a:xfrm>
          <a:off x="0" y="0"/>
          <a:ext cx="0" cy="0"/>
          <a:chOff x="0" y="0"/>
          <a:chExt cx="0" cy="0"/>
        </a:xfrm>
      </p:grpSpPr>
      <p:sp>
        <p:nvSpPr>
          <p:cNvPr id="40" name="Google Shape;40;p8"/>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41" name="Google Shape;41;p8"/>
          <p:cNvSpPr txBox="1"/>
          <p:nvPr>
            <p:ph idx="1" type="body"/>
          </p:nvPr>
        </p:nvSpPr>
        <p:spPr>
          <a:xfrm>
            <a:off x="457200" y="2469613"/>
            <a:ext cx="3561000" cy="4098300"/>
          </a:xfrm>
          <a:prstGeom prst="rect">
            <a:avLst/>
          </a:prstGeom>
        </p:spPr>
        <p:txBody>
          <a:bodyPr anchorCtr="0" anchor="t" bIns="91425" lIns="91425" spcFirstLastPara="1" rIns="91425" wrap="square" tIns="91425"/>
          <a:lstStyle>
            <a:lvl1pPr indent="-381000" lvl="0" marL="457200">
              <a:lnSpc>
                <a:spcPct val="115000"/>
              </a:lnSpc>
              <a:spcBef>
                <a:spcPts val="600"/>
              </a:spcBef>
              <a:spcAft>
                <a:spcPts val="0"/>
              </a:spcAft>
              <a:buSzPts val="2400"/>
              <a:buChar char="○"/>
              <a:defRPr sz="2400"/>
            </a:lvl1pPr>
            <a:lvl2pPr indent="-342900" lvl="1" marL="914400">
              <a:lnSpc>
                <a:spcPct val="115000"/>
              </a:lnSpc>
              <a:spcBef>
                <a:spcPts val="0"/>
              </a:spcBef>
              <a:spcAft>
                <a:spcPts val="0"/>
              </a:spcAft>
              <a:buSzPts val="1800"/>
              <a:buChar char="●"/>
              <a:defRPr sz="1800"/>
            </a:lvl2pPr>
            <a:lvl3pPr indent="-342900" lvl="2" marL="1371600">
              <a:lnSpc>
                <a:spcPct val="115000"/>
              </a:lnSpc>
              <a:spcBef>
                <a:spcPts val="0"/>
              </a:spcBef>
              <a:spcAft>
                <a:spcPts val="0"/>
              </a:spcAft>
              <a:buSzPts val="1800"/>
              <a:buChar char="■"/>
              <a:defRPr sz="1800"/>
            </a:lvl3pPr>
            <a:lvl4pPr indent="-342900" lvl="3" marL="1828800">
              <a:lnSpc>
                <a:spcPct val="115000"/>
              </a:lnSpc>
              <a:spcBef>
                <a:spcPts val="0"/>
              </a:spcBef>
              <a:spcAft>
                <a:spcPts val="0"/>
              </a:spcAft>
              <a:buSzPts val="1800"/>
              <a:buChar char="●"/>
              <a:defRPr/>
            </a:lvl4pPr>
            <a:lvl5pPr indent="-342900" lvl="4" marL="2286000">
              <a:lnSpc>
                <a:spcPct val="115000"/>
              </a:lnSpc>
              <a:spcBef>
                <a:spcPts val="0"/>
              </a:spcBef>
              <a:spcAft>
                <a:spcPts val="0"/>
              </a:spcAft>
              <a:buSzPts val="1800"/>
              <a:buChar char="○"/>
              <a:defRPr/>
            </a:lvl5pPr>
            <a:lvl6pPr indent="-342900" lvl="5" marL="2743200">
              <a:lnSpc>
                <a:spcPct val="115000"/>
              </a:lnSpc>
              <a:spcBef>
                <a:spcPts val="0"/>
              </a:spcBef>
              <a:spcAft>
                <a:spcPts val="0"/>
              </a:spcAft>
              <a:buSzPts val="1800"/>
              <a:buChar char="■"/>
              <a:defRPr/>
            </a:lvl6pPr>
            <a:lvl7pPr indent="-342900" lvl="6" marL="3200400">
              <a:lnSpc>
                <a:spcPct val="115000"/>
              </a:lnSpc>
              <a:spcBef>
                <a:spcPts val="0"/>
              </a:spcBef>
              <a:spcAft>
                <a:spcPts val="0"/>
              </a:spcAft>
              <a:buSzPts val="1800"/>
              <a:buChar char="●"/>
              <a:defRPr/>
            </a:lvl7pPr>
            <a:lvl8pPr indent="-342900" lvl="7" marL="3657600">
              <a:lnSpc>
                <a:spcPct val="115000"/>
              </a:lnSpc>
              <a:spcBef>
                <a:spcPts val="0"/>
              </a:spcBef>
              <a:spcAft>
                <a:spcPts val="0"/>
              </a:spcAft>
              <a:buSzPts val="1800"/>
              <a:buChar char="○"/>
              <a:defRPr/>
            </a:lvl8pPr>
            <a:lvl9pPr indent="-342900" lvl="8" marL="4114800">
              <a:lnSpc>
                <a:spcPct val="115000"/>
              </a:lnSpc>
              <a:spcBef>
                <a:spcPts val="0"/>
              </a:spcBef>
              <a:spcAft>
                <a:spcPts val="0"/>
              </a:spcAft>
              <a:buSzPts val="1800"/>
              <a:buChar char="■"/>
              <a:defRPr/>
            </a:lvl9pPr>
          </a:lstStyle>
          <a:p/>
        </p:txBody>
      </p:sp>
      <p:sp>
        <p:nvSpPr>
          <p:cNvPr id="42" name="Google Shape;42;p8"/>
          <p:cNvSpPr txBox="1"/>
          <p:nvPr>
            <p:ph idx="2" type="body"/>
          </p:nvPr>
        </p:nvSpPr>
        <p:spPr>
          <a:xfrm>
            <a:off x="5131069" y="2469500"/>
            <a:ext cx="3600000" cy="4098300"/>
          </a:xfrm>
          <a:prstGeom prst="rect">
            <a:avLst/>
          </a:prstGeom>
        </p:spPr>
        <p:txBody>
          <a:bodyPr anchorCtr="0" anchor="t" bIns="91425" lIns="91425" spcFirstLastPara="1" rIns="91425" wrap="square" tIns="91425"/>
          <a:lstStyle>
            <a:lvl1pPr indent="-381000" lvl="0" marL="457200">
              <a:lnSpc>
                <a:spcPct val="115000"/>
              </a:lnSpc>
              <a:spcBef>
                <a:spcPts val="600"/>
              </a:spcBef>
              <a:spcAft>
                <a:spcPts val="0"/>
              </a:spcAft>
              <a:buSzPts val="2400"/>
              <a:buChar char="○"/>
              <a:defRPr sz="2400"/>
            </a:lvl1pPr>
            <a:lvl2pPr indent="-342900" lvl="1" marL="914400">
              <a:lnSpc>
                <a:spcPct val="115000"/>
              </a:lnSpc>
              <a:spcBef>
                <a:spcPts val="0"/>
              </a:spcBef>
              <a:spcAft>
                <a:spcPts val="0"/>
              </a:spcAft>
              <a:buSzPts val="1800"/>
              <a:buChar char="●"/>
              <a:defRPr sz="1800"/>
            </a:lvl2pPr>
            <a:lvl3pPr indent="-342900" lvl="2" marL="1371600">
              <a:lnSpc>
                <a:spcPct val="115000"/>
              </a:lnSpc>
              <a:spcBef>
                <a:spcPts val="0"/>
              </a:spcBef>
              <a:spcAft>
                <a:spcPts val="0"/>
              </a:spcAft>
              <a:buSzPts val="1800"/>
              <a:buChar char="■"/>
              <a:defRPr sz="1800"/>
            </a:lvl3pPr>
            <a:lvl4pPr indent="-342900" lvl="3" marL="1828800">
              <a:lnSpc>
                <a:spcPct val="115000"/>
              </a:lnSpc>
              <a:spcBef>
                <a:spcPts val="0"/>
              </a:spcBef>
              <a:spcAft>
                <a:spcPts val="0"/>
              </a:spcAft>
              <a:buSzPts val="1800"/>
              <a:buChar char="●"/>
              <a:defRPr/>
            </a:lvl4pPr>
            <a:lvl5pPr indent="-342900" lvl="4" marL="2286000">
              <a:lnSpc>
                <a:spcPct val="115000"/>
              </a:lnSpc>
              <a:spcBef>
                <a:spcPts val="0"/>
              </a:spcBef>
              <a:spcAft>
                <a:spcPts val="0"/>
              </a:spcAft>
              <a:buSzPts val="1800"/>
              <a:buChar char="○"/>
              <a:defRPr/>
            </a:lvl5pPr>
            <a:lvl6pPr indent="-342900" lvl="5" marL="2743200">
              <a:lnSpc>
                <a:spcPct val="115000"/>
              </a:lnSpc>
              <a:spcBef>
                <a:spcPts val="0"/>
              </a:spcBef>
              <a:spcAft>
                <a:spcPts val="0"/>
              </a:spcAft>
              <a:buSzPts val="1800"/>
              <a:buChar char="■"/>
              <a:defRPr/>
            </a:lvl6pPr>
            <a:lvl7pPr indent="-342900" lvl="6" marL="3200400">
              <a:lnSpc>
                <a:spcPct val="115000"/>
              </a:lnSpc>
              <a:spcBef>
                <a:spcPts val="0"/>
              </a:spcBef>
              <a:spcAft>
                <a:spcPts val="0"/>
              </a:spcAft>
              <a:buSzPts val="1800"/>
              <a:buChar char="●"/>
              <a:defRPr/>
            </a:lvl7pPr>
            <a:lvl8pPr indent="-342900" lvl="7" marL="3657600">
              <a:lnSpc>
                <a:spcPct val="115000"/>
              </a:lnSpc>
              <a:spcBef>
                <a:spcPts val="0"/>
              </a:spcBef>
              <a:spcAft>
                <a:spcPts val="0"/>
              </a:spcAft>
              <a:buSzPts val="1800"/>
              <a:buChar char="○"/>
              <a:defRPr/>
            </a:lvl8pPr>
            <a:lvl9pPr indent="-342900" lvl="8" marL="4114800">
              <a:lnSpc>
                <a:spcPct val="115000"/>
              </a:lnSpc>
              <a:spcBef>
                <a:spcPts val="0"/>
              </a:spcBef>
              <a:spcAft>
                <a:spcPts val="0"/>
              </a:spcAft>
              <a:buSzPts val="1800"/>
              <a:buChar char="■"/>
              <a:defRPr/>
            </a:lvl9pPr>
          </a:lstStyle>
          <a:p/>
        </p:txBody>
      </p:sp>
      <p:sp>
        <p:nvSpPr>
          <p:cNvPr id="43" name="Google Shape;43;p8"/>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45" name="Shape 45"/>
        <p:cNvGrpSpPr/>
        <p:nvPr/>
      </p:nvGrpSpPr>
      <p:grpSpPr>
        <a:xfrm>
          <a:off x="0" y="0"/>
          <a:ext cx="0" cy="0"/>
          <a:chOff x="0" y="0"/>
          <a:chExt cx="0" cy="0"/>
        </a:xfrm>
      </p:grpSpPr>
      <p:sp>
        <p:nvSpPr>
          <p:cNvPr id="46" name="Google Shape;46;p9"/>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7" name="Google Shape;47;p9"/>
          <p:cNvSpPr txBox="1"/>
          <p:nvPr>
            <p:ph idx="1" type="body"/>
          </p:nvPr>
        </p:nvSpPr>
        <p:spPr>
          <a:xfrm>
            <a:off x="397575"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48" name="Google Shape;48;p9"/>
          <p:cNvSpPr txBox="1"/>
          <p:nvPr>
            <p:ph idx="2" type="body"/>
          </p:nvPr>
        </p:nvSpPr>
        <p:spPr>
          <a:xfrm>
            <a:off x="3226491"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49" name="Google Shape;49;p9"/>
          <p:cNvSpPr txBox="1"/>
          <p:nvPr>
            <p:ph idx="3" type="body"/>
          </p:nvPr>
        </p:nvSpPr>
        <p:spPr>
          <a:xfrm>
            <a:off x="6055408"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50" name="Google Shape;50;p9"/>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9"/>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2" name="Shape 52"/>
        <p:cNvGrpSpPr/>
        <p:nvPr/>
      </p:nvGrpSpPr>
      <p:grpSpPr>
        <a:xfrm>
          <a:off x="0" y="0"/>
          <a:ext cx="0" cy="0"/>
          <a:chOff x="0" y="0"/>
          <a:chExt cx="0" cy="0"/>
        </a:xfrm>
      </p:grpSpPr>
      <p:sp>
        <p:nvSpPr>
          <p:cNvPr id="53" name="Google Shape;53;p10"/>
          <p:cNvSpPr txBox="1"/>
          <p:nvPr>
            <p:ph type="title"/>
          </p:nvPr>
        </p:nvSpPr>
        <p:spPr>
          <a:xfrm>
            <a:off x="457200" y="368225"/>
            <a:ext cx="8229600" cy="764100"/>
          </a:xfrm>
          <a:prstGeom prst="rect">
            <a:avLst/>
          </a:prstGeom>
        </p:spPr>
        <p:txBody>
          <a:bodyPr anchorCtr="0" anchor="b" bIns="91425" lIns="91425" spcFirstLastPara="1" rIns="91425" wrap="square" tIns="91425"/>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54" name="Google Shape;54;p10"/>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45AFD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596826"/>
            <a:ext cx="8229600" cy="1429200"/>
          </a:xfrm>
          <a:prstGeom prst="rect">
            <a:avLst/>
          </a:prstGeom>
          <a:noFill/>
          <a:ln>
            <a:noFill/>
          </a:ln>
        </p:spPr>
        <p:txBody>
          <a:bodyPr anchorCtr="0" anchor="b" bIns="91425" lIns="91425" spcFirstLastPara="1" rIns="91425" wrap="square" tIns="91425"/>
          <a:lstStyle>
            <a:lvl1pPr lvl="0">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1pPr>
            <a:lvl2pPr lvl="1">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2pPr>
            <a:lvl3pPr lvl="2">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3pPr>
            <a:lvl4pPr lvl="3">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4pPr>
            <a:lvl5pPr lvl="4">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5pPr>
            <a:lvl6pPr lvl="5">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6pPr>
            <a:lvl7pPr lvl="6">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7pPr>
            <a:lvl8pPr lvl="7">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8pPr>
            <a:lvl9pPr lvl="8">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9pPr>
          </a:lstStyle>
          <a:p/>
        </p:txBody>
      </p:sp>
      <p:sp>
        <p:nvSpPr>
          <p:cNvPr id="7" name="Google Shape;7;p1"/>
          <p:cNvSpPr txBox="1"/>
          <p:nvPr>
            <p:ph idx="1" type="body"/>
          </p:nvPr>
        </p:nvSpPr>
        <p:spPr>
          <a:xfrm>
            <a:off x="561950" y="2507725"/>
            <a:ext cx="8020200" cy="3753600"/>
          </a:xfrm>
          <a:prstGeom prst="rect">
            <a:avLst/>
          </a:prstGeom>
          <a:noFill/>
          <a:ln>
            <a:noFill/>
          </a:ln>
        </p:spPr>
        <p:txBody>
          <a:bodyPr anchorCtr="0" anchor="t" bIns="91425" lIns="91425" spcFirstLastPara="1" rIns="91425" wrap="square" tIns="91425"/>
          <a:lstStyle>
            <a:lvl1pPr indent="-419100" lvl="0" marL="457200">
              <a:spcBef>
                <a:spcPts val="600"/>
              </a:spcBef>
              <a:spcAft>
                <a:spcPts val="0"/>
              </a:spcAft>
              <a:buClr>
                <a:srgbClr val="FFFFFF"/>
              </a:buClr>
              <a:buSzPts val="3000"/>
              <a:buFont typeface="Open Sans"/>
              <a:buChar char="○"/>
              <a:defRPr sz="3000">
                <a:solidFill>
                  <a:srgbClr val="FFFFFF"/>
                </a:solidFill>
                <a:latin typeface="Open Sans"/>
                <a:ea typeface="Open Sans"/>
                <a:cs typeface="Open Sans"/>
                <a:sym typeface="Open Sans"/>
              </a:defRPr>
            </a:lvl1pPr>
            <a:lvl2pPr indent="-381000" lvl="1" marL="914400">
              <a:spcBef>
                <a:spcPts val="0"/>
              </a:spcBef>
              <a:spcAft>
                <a:spcPts val="0"/>
              </a:spcAft>
              <a:buClr>
                <a:srgbClr val="FFFFFF"/>
              </a:buClr>
              <a:buSzPts val="2400"/>
              <a:buFont typeface="Open Sans"/>
              <a:buChar char="●"/>
              <a:defRPr sz="2400">
                <a:solidFill>
                  <a:srgbClr val="FFFFFF"/>
                </a:solidFill>
                <a:latin typeface="Open Sans"/>
                <a:ea typeface="Open Sans"/>
                <a:cs typeface="Open Sans"/>
                <a:sym typeface="Open Sans"/>
              </a:defRPr>
            </a:lvl2pPr>
            <a:lvl3pPr indent="-381000" lvl="2" marL="1371600">
              <a:spcBef>
                <a:spcPts val="0"/>
              </a:spcBef>
              <a:spcAft>
                <a:spcPts val="0"/>
              </a:spcAft>
              <a:buClr>
                <a:srgbClr val="FFFFFF"/>
              </a:buClr>
              <a:buSzPts val="2400"/>
              <a:buFont typeface="Open Sans"/>
              <a:buChar char="■"/>
              <a:defRPr sz="2400">
                <a:solidFill>
                  <a:srgbClr val="FFFFFF"/>
                </a:solidFill>
                <a:latin typeface="Open Sans"/>
                <a:ea typeface="Open Sans"/>
                <a:cs typeface="Open Sans"/>
                <a:sym typeface="Open Sans"/>
              </a:defRPr>
            </a:lvl3pPr>
            <a:lvl4pPr indent="-342900" lvl="3" marL="18288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4pPr>
            <a:lvl5pPr indent="-342900" lvl="4" marL="22860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5pPr>
            <a:lvl6pPr indent="-342900" lvl="5" marL="27432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6pPr>
            <a:lvl7pPr indent="-342900" lvl="6" marL="32004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7pPr>
            <a:lvl8pPr indent="-342900" lvl="7" marL="36576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8pPr>
            <a:lvl9pPr indent="-342900" lvl="8" marL="41148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9pPr>
          </a:lstStyle>
          <a:p/>
        </p:txBody>
      </p:sp>
      <p:sp>
        <p:nvSpPr>
          <p:cNvPr id="8" name="Google Shape;8;p1"/>
          <p:cNvSpPr txBox="1"/>
          <p:nvPr>
            <p:ph idx="12" type="sldNum"/>
          </p:nvPr>
        </p:nvSpPr>
        <p:spPr>
          <a:xfrm>
            <a:off x="8556775" y="6471400"/>
            <a:ext cx="548700" cy="386700"/>
          </a:xfrm>
          <a:prstGeom prst="rect">
            <a:avLst/>
          </a:prstGeom>
          <a:noFill/>
          <a:ln>
            <a:noFill/>
          </a:ln>
        </p:spPr>
        <p:txBody>
          <a:bodyPr anchorCtr="0" anchor="t" bIns="91425" lIns="91425" spcFirstLastPara="1" rIns="91425" wrap="square" tIns="91425">
            <a:noAutofit/>
          </a:bodyPr>
          <a:lstStyle>
            <a:lvl1pPr lvl="0" algn="r">
              <a:buNone/>
              <a:defRPr sz="1300">
                <a:solidFill>
                  <a:srgbClr val="FFFFFF"/>
                </a:solidFill>
                <a:latin typeface="Montserrat"/>
                <a:ea typeface="Montserrat"/>
                <a:cs typeface="Montserrat"/>
                <a:sym typeface="Montserrat"/>
              </a:defRPr>
            </a:lvl1pPr>
            <a:lvl2pPr lvl="1" algn="r">
              <a:buNone/>
              <a:defRPr sz="1300">
                <a:solidFill>
                  <a:srgbClr val="FFFFFF"/>
                </a:solidFill>
                <a:latin typeface="Montserrat"/>
                <a:ea typeface="Montserrat"/>
                <a:cs typeface="Montserrat"/>
                <a:sym typeface="Montserrat"/>
              </a:defRPr>
            </a:lvl2pPr>
            <a:lvl3pPr lvl="2" algn="r">
              <a:buNone/>
              <a:defRPr sz="1300">
                <a:solidFill>
                  <a:srgbClr val="FFFFFF"/>
                </a:solidFill>
                <a:latin typeface="Montserrat"/>
                <a:ea typeface="Montserrat"/>
                <a:cs typeface="Montserrat"/>
                <a:sym typeface="Montserrat"/>
              </a:defRPr>
            </a:lvl3pPr>
            <a:lvl4pPr lvl="3" algn="r">
              <a:buNone/>
              <a:defRPr sz="1300">
                <a:solidFill>
                  <a:srgbClr val="FFFFFF"/>
                </a:solidFill>
                <a:latin typeface="Montserrat"/>
                <a:ea typeface="Montserrat"/>
                <a:cs typeface="Montserrat"/>
                <a:sym typeface="Montserrat"/>
              </a:defRPr>
            </a:lvl4pPr>
            <a:lvl5pPr lvl="4" algn="r">
              <a:buNone/>
              <a:defRPr sz="1300">
                <a:solidFill>
                  <a:srgbClr val="FFFFFF"/>
                </a:solidFill>
                <a:latin typeface="Montserrat"/>
                <a:ea typeface="Montserrat"/>
                <a:cs typeface="Montserrat"/>
                <a:sym typeface="Montserrat"/>
              </a:defRPr>
            </a:lvl5pPr>
            <a:lvl6pPr lvl="5" algn="r">
              <a:buNone/>
              <a:defRPr sz="1300">
                <a:solidFill>
                  <a:srgbClr val="FFFFFF"/>
                </a:solidFill>
                <a:latin typeface="Montserrat"/>
                <a:ea typeface="Montserrat"/>
                <a:cs typeface="Montserrat"/>
                <a:sym typeface="Montserrat"/>
              </a:defRPr>
            </a:lvl6pPr>
            <a:lvl7pPr lvl="6" algn="r">
              <a:buNone/>
              <a:defRPr sz="1300">
                <a:solidFill>
                  <a:srgbClr val="FFFFFF"/>
                </a:solidFill>
                <a:latin typeface="Montserrat"/>
                <a:ea typeface="Montserrat"/>
                <a:cs typeface="Montserrat"/>
                <a:sym typeface="Montserrat"/>
              </a:defRPr>
            </a:lvl7pPr>
            <a:lvl8pPr lvl="7" algn="r">
              <a:buNone/>
              <a:defRPr sz="1300">
                <a:solidFill>
                  <a:srgbClr val="FFFFFF"/>
                </a:solidFill>
                <a:latin typeface="Montserrat"/>
                <a:ea typeface="Montserrat"/>
                <a:cs typeface="Montserrat"/>
                <a:sym typeface="Montserrat"/>
              </a:defRPr>
            </a:lvl8pPr>
            <a:lvl9pPr lvl="8" algn="r">
              <a:buNone/>
              <a:defRPr sz="1300">
                <a:solidFill>
                  <a:srgbClr val="FFFFFF"/>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hyperlink" Target="http://www.youtube.com/watch?v=D8EfbUiJ9us" TargetMode="External"/><Relationship Id="rId5"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9.jpg"/><Relationship Id="rId4" Type="http://schemas.openxmlformats.org/officeDocument/2006/relationships/hyperlink" Target="http://www.youtube.com/watch?v=_HCzB7NGqK4" TargetMode="External"/><Relationship Id="rId5"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9.jpg"/><Relationship Id="rId4" Type="http://schemas.openxmlformats.org/officeDocument/2006/relationships/hyperlink" Target="http://www.youtube.com/watch?v=D0EXI9q5EWs" TargetMode="External"/><Relationship Id="rId5"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6.jpg"/><Relationship Id="rId4" Type="http://schemas.openxmlformats.org/officeDocument/2006/relationships/hyperlink" Target="http://www.youtube.com/watch?v=aXV-yaFmQNk" TargetMode="External"/><Relationship Id="rId5"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0.jpg"/><Relationship Id="rId4" Type="http://schemas.openxmlformats.org/officeDocument/2006/relationships/hyperlink" Target="http://www.youtube.com/watch?v=nT3qsnX_Fk0" TargetMode="External"/><Relationship Id="rId5"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0.jpg"/><Relationship Id="rId4" Type="http://schemas.openxmlformats.org/officeDocument/2006/relationships/hyperlink" Target="http://www.youtube.com/watch?v=tfBZzveFaeQ" TargetMode="External"/><Relationship Id="rId5"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4.jpg"/><Relationship Id="rId4" Type="http://schemas.openxmlformats.org/officeDocument/2006/relationships/hyperlink" Target="http://www.youtube.com/watch?v=E8Vs5xzj1sU" TargetMode="External"/><Relationship Id="rId5"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5.jpg"/><Relationship Id="rId4" Type="http://schemas.openxmlformats.org/officeDocument/2006/relationships/hyperlink" Target="http://www.youtube.com/watch?v=mKIKlq-VmmE" TargetMode="External"/><Relationship Id="rId5"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9"/>
          <p:cNvSpPr txBox="1"/>
          <p:nvPr>
            <p:ph type="ctrTitle"/>
          </p:nvPr>
        </p:nvSpPr>
        <p:spPr>
          <a:xfrm>
            <a:off x="443450" y="3866750"/>
            <a:ext cx="8299200" cy="1592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ONTWIKKELINGS-</a:t>
            </a:r>
            <a:endParaRPr sz="4800"/>
          </a:p>
          <a:p>
            <a:pPr indent="0" lvl="0" marL="0" rtl="0" algn="l">
              <a:spcBef>
                <a:spcPts val="0"/>
              </a:spcBef>
              <a:spcAft>
                <a:spcPts val="0"/>
              </a:spcAft>
              <a:buNone/>
            </a:pPr>
            <a:r>
              <a:rPr lang="en" sz="4800"/>
              <a:t>PYCHOLOGIE: baby</a:t>
            </a:r>
            <a:endParaRPr sz="4800"/>
          </a:p>
        </p:txBody>
      </p:sp>
      <p:pic>
        <p:nvPicPr>
          <p:cNvPr id="95" name="Google Shape;95;p19"/>
          <p:cNvPicPr preferRelativeResize="0"/>
          <p:nvPr/>
        </p:nvPicPr>
        <p:blipFill>
          <a:blip r:embed="rId3">
            <a:alphaModFix/>
          </a:blip>
          <a:stretch>
            <a:fillRect/>
          </a:stretch>
        </p:blipFill>
        <p:spPr>
          <a:xfrm>
            <a:off x="152400" y="152400"/>
            <a:ext cx="8839200" cy="28267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64" name="Shape 164"/>
        <p:cNvGrpSpPr/>
        <p:nvPr/>
      </p:nvGrpSpPr>
      <p:grpSpPr>
        <a:xfrm>
          <a:off x="0" y="0"/>
          <a:ext cx="0" cy="0"/>
          <a:chOff x="0" y="0"/>
          <a:chExt cx="0" cy="0"/>
        </a:xfrm>
      </p:grpSpPr>
      <p:sp>
        <p:nvSpPr>
          <p:cNvPr id="165" name="Google Shape;165;p28"/>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6" name="Google Shape;166;p28"/>
          <p:cNvPicPr preferRelativeResize="0"/>
          <p:nvPr/>
        </p:nvPicPr>
        <p:blipFill rotWithShape="1">
          <a:blip r:embed="rId3">
            <a:alphaModFix amt="30000"/>
          </a:blip>
          <a:srcRect b="0" l="5673" r="5673" t="0"/>
          <a:stretch/>
        </p:blipFill>
        <p:spPr>
          <a:xfrm>
            <a:off x="1" y="0"/>
            <a:ext cx="4559846" cy="6858000"/>
          </a:xfrm>
          <a:prstGeom prst="rect">
            <a:avLst/>
          </a:prstGeom>
          <a:noFill/>
          <a:ln>
            <a:noFill/>
          </a:ln>
        </p:spPr>
      </p:pic>
      <p:sp>
        <p:nvSpPr>
          <p:cNvPr id="167" name="Google Shape;167;p28"/>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Zintuigen (senso)</a:t>
            </a:r>
            <a:endParaRPr/>
          </a:p>
          <a:p>
            <a:pPr indent="-419100" lvl="0" marL="457200" rtl="0" algn="l">
              <a:spcBef>
                <a:spcPts val="0"/>
              </a:spcBef>
              <a:spcAft>
                <a:spcPts val="0"/>
              </a:spcAft>
              <a:buSzPts val="3000"/>
              <a:buChar char="○"/>
            </a:pPr>
            <a:r>
              <a:rPr lang="en"/>
              <a:t>Motoriek (motorisch)</a:t>
            </a:r>
            <a:endParaRPr/>
          </a:p>
          <a:p>
            <a:pPr indent="0" lvl="0" marL="457200" rtl="0" algn="l">
              <a:spcBef>
                <a:spcPts val="600"/>
              </a:spcBef>
              <a:spcAft>
                <a:spcPts val="0"/>
              </a:spcAft>
              <a:buNone/>
            </a:pPr>
            <a:r>
              <a:t/>
            </a:r>
            <a:endParaRPr/>
          </a:p>
          <a:p>
            <a:pPr indent="-419100" lvl="0" marL="457200" rtl="0" algn="l">
              <a:spcBef>
                <a:spcPts val="600"/>
              </a:spcBef>
              <a:spcAft>
                <a:spcPts val="0"/>
              </a:spcAft>
              <a:buSzPts val="3000"/>
              <a:buChar char="○"/>
            </a:pPr>
            <a:r>
              <a:rPr lang="en"/>
              <a:t>Werken samen…</a:t>
            </a:r>
            <a:br>
              <a:rPr lang="en"/>
            </a:br>
            <a:endParaRPr/>
          </a:p>
        </p:txBody>
      </p:sp>
      <p:sp>
        <p:nvSpPr>
          <p:cNvPr id="168" name="Google Shape;168;p28"/>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Sensomotorische ontwikkeling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72" name="Shape 172"/>
        <p:cNvGrpSpPr/>
        <p:nvPr/>
      </p:nvGrpSpPr>
      <p:grpSpPr>
        <a:xfrm>
          <a:off x="0" y="0"/>
          <a:ext cx="0" cy="0"/>
          <a:chOff x="0" y="0"/>
          <a:chExt cx="0" cy="0"/>
        </a:xfrm>
      </p:grpSpPr>
      <p:sp>
        <p:nvSpPr>
          <p:cNvPr id="173" name="Google Shape;173;p29"/>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74" name="Google Shape;174;p29"/>
          <p:cNvPicPr preferRelativeResize="0"/>
          <p:nvPr/>
        </p:nvPicPr>
        <p:blipFill rotWithShape="1">
          <a:blip r:embed="rId3">
            <a:alphaModFix amt="30000"/>
          </a:blip>
          <a:srcRect b="0" l="5673" r="5673" t="0"/>
          <a:stretch/>
        </p:blipFill>
        <p:spPr>
          <a:xfrm>
            <a:off x="1" y="0"/>
            <a:ext cx="4559846" cy="6858000"/>
          </a:xfrm>
          <a:prstGeom prst="rect">
            <a:avLst/>
          </a:prstGeom>
          <a:noFill/>
          <a:ln>
            <a:noFill/>
          </a:ln>
        </p:spPr>
      </p:pic>
      <p:sp>
        <p:nvSpPr>
          <p:cNvPr id="175" name="Google Shape;175;p29"/>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Zintuigen (senso)</a:t>
            </a:r>
            <a:endParaRPr/>
          </a:p>
          <a:p>
            <a:pPr indent="-419100" lvl="0" marL="457200" rtl="0" algn="l">
              <a:spcBef>
                <a:spcPts val="0"/>
              </a:spcBef>
              <a:spcAft>
                <a:spcPts val="0"/>
              </a:spcAft>
              <a:buSzPts val="3000"/>
              <a:buChar char="○"/>
            </a:pPr>
            <a:r>
              <a:rPr lang="en"/>
              <a:t>Motoriek (motorisch)</a:t>
            </a:r>
            <a:endParaRPr/>
          </a:p>
          <a:p>
            <a:pPr indent="0" lvl="0" marL="457200" rtl="0" algn="l">
              <a:spcBef>
                <a:spcPts val="600"/>
              </a:spcBef>
              <a:spcAft>
                <a:spcPts val="0"/>
              </a:spcAft>
              <a:buNone/>
            </a:pPr>
            <a:r>
              <a:t/>
            </a:r>
            <a:endParaRPr/>
          </a:p>
          <a:p>
            <a:pPr indent="-419100" lvl="0" marL="457200" rtl="0" algn="l">
              <a:spcBef>
                <a:spcPts val="600"/>
              </a:spcBef>
              <a:spcAft>
                <a:spcPts val="0"/>
              </a:spcAft>
              <a:buSzPts val="3000"/>
              <a:buChar char="○"/>
            </a:pPr>
            <a:r>
              <a:rPr lang="en"/>
              <a:t>Werken samen…</a:t>
            </a:r>
            <a:br>
              <a:rPr lang="en"/>
            </a:br>
            <a:endParaRPr/>
          </a:p>
        </p:txBody>
      </p:sp>
      <p:sp>
        <p:nvSpPr>
          <p:cNvPr id="176" name="Google Shape;176;p29"/>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Sensomotorische ontwikkeling</a:t>
            </a:r>
            <a:endParaRPr/>
          </a:p>
        </p:txBody>
      </p:sp>
      <p:pic>
        <p:nvPicPr>
          <p:cNvPr descr="Fragment uit de film 'Kijk, ik groei!' over de grove motoriek van baby's van 0 tot 2 maanden" id="177" name="Google Shape;177;p29" title="Kind en Gezin: Grove motoriek 0-2 maanden">
            <a:hlinkClick r:id="rId4"/>
          </p:cNvPr>
          <p:cNvPicPr preferRelativeResize="0"/>
          <p:nvPr/>
        </p:nvPicPr>
        <p:blipFill>
          <a:blip r:embed="rId5">
            <a:alphaModFix/>
          </a:blip>
          <a:stretch>
            <a:fillRect/>
          </a:stretch>
        </p:blipFill>
        <p:spPr>
          <a:xfrm>
            <a:off x="0" y="0"/>
            <a:ext cx="914400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81" name="Shape 181"/>
        <p:cNvGrpSpPr/>
        <p:nvPr/>
      </p:nvGrpSpPr>
      <p:grpSpPr>
        <a:xfrm>
          <a:off x="0" y="0"/>
          <a:ext cx="0" cy="0"/>
          <a:chOff x="0" y="0"/>
          <a:chExt cx="0" cy="0"/>
        </a:xfrm>
      </p:grpSpPr>
      <p:sp>
        <p:nvSpPr>
          <p:cNvPr id="182" name="Google Shape;182;p30"/>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83" name="Google Shape;183;p30"/>
          <p:cNvPicPr preferRelativeResize="0"/>
          <p:nvPr/>
        </p:nvPicPr>
        <p:blipFill rotWithShape="1">
          <a:blip r:embed="rId3">
            <a:alphaModFix amt="30000"/>
          </a:blip>
          <a:srcRect b="0" l="5673" r="5673" t="0"/>
          <a:stretch/>
        </p:blipFill>
        <p:spPr>
          <a:xfrm>
            <a:off x="1" y="0"/>
            <a:ext cx="4559846" cy="6858000"/>
          </a:xfrm>
          <a:prstGeom prst="rect">
            <a:avLst/>
          </a:prstGeom>
          <a:noFill/>
          <a:ln>
            <a:noFill/>
          </a:ln>
        </p:spPr>
      </p:pic>
      <p:sp>
        <p:nvSpPr>
          <p:cNvPr id="184" name="Google Shape;184;p30"/>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Zintuigen (senso)</a:t>
            </a:r>
            <a:endParaRPr/>
          </a:p>
          <a:p>
            <a:pPr indent="-419100" lvl="0" marL="457200" rtl="0" algn="l">
              <a:spcBef>
                <a:spcPts val="0"/>
              </a:spcBef>
              <a:spcAft>
                <a:spcPts val="0"/>
              </a:spcAft>
              <a:buSzPts val="3000"/>
              <a:buChar char="○"/>
            </a:pPr>
            <a:r>
              <a:rPr lang="en"/>
              <a:t>Motoriek (motorisch)</a:t>
            </a:r>
            <a:endParaRPr/>
          </a:p>
          <a:p>
            <a:pPr indent="0" lvl="0" marL="457200" rtl="0" algn="l">
              <a:spcBef>
                <a:spcPts val="600"/>
              </a:spcBef>
              <a:spcAft>
                <a:spcPts val="0"/>
              </a:spcAft>
              <a:buNone/>
            </a:pPr>
            <a:r>
              <a:t/>
            </a:r>
            <a:endParaRPr/>
          </a:p>
          <a:p>
            <a:pPr indent="-419100" lvl="0" marL="457200" rtl="0" algn="l">
              <a:spcBef>
                <a:spcPts val="600"/>
              </a:spcBef>
              <a:spcAft>
                <a:spcPts val="0"/>
              </a:spcAft>
              <a:buSzPts val="3000"/>
              <a:buChar char="○"/>
            </a:pPr>
            <a:r>
              <a:rPr lang="en"/>
              <a:t>Werken samen…</a:t>
            </a:r>
            <a:br>
              <a:rPr lang="en"/>
            </a:br>
            <a:endParaRPr/>
          </a:p>
        </p:txBody>
      </p:sp>
      <p:sp>
        <p:nvSpPr>
          <p:cNvPr id="185" name="Google Shape;185;p30"/>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Sensomotorische ontwikkeling</a:t>
            </a:r>
            <a:endParaRPr/>
          </a:p>
        </p:txBody>
      </p:sp>
      <p:pic>
        <p:nvPicPr>
          <p:cNvPr descr="Fragment uit de film 'Kijk, ik groei!' over de grove motoriek van baby's van 4 tot 6 maanden" id="186" name="Google Shape;186;p30" title="Kind en Gezin: Grove motoriek 4-6 maanden">
            <a:hlinkClick r:id="rId4"/>
          </p:cNvPr>
          <p:cNvPicPr preferRelativeResize="0"/>
          <p:nvPr/>
        </p:nvPicPr>
        <p:blipFill>
          <a:blip r:embed="rId5">
            <a:alphaModFix/>
          </a:blip>
          <a:stretch>
            <a:fillRect/>
          </a:stretch>
        </p:blipFill>
        <p:spPr>
          <a:xfrm>
            <a:off x="0" y="0"/>
            <a:ext cx="91440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90" name="Shape 190"/>
        <p:cNvGrpSpPr/>
        <p:nvPr/>
      </p:nvGrpSpPr>
      <p:grpSpPr>
        <a:xfrm>
          <a:off x="0" y="0"/>
          <a:ext cx="0" cy="0"/>
          <a:chOff x="0" y="0"/>
          <a:chExt cx="0" cy="0"/>
        </a:xfrm>
      </p:grpSpPr>
      <p:sp>
        <p:nvSpPr>
          <p:cNvPr id="191" name="Google Shape;191;p31"/>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92" name="Google Shape;192;p31"/>
          <p:cNvPicPr preferRelativeResize="0"/>
          <p:nvPr/>
        </p:nvPicPr>
        <p:blipFill rotWithShape="1">
          <a:blip r:embed="rId3">
            <a:alphaModFix amt="30000"/>
          </a:blip>
          <a:srcRect b="0" l="5673" r="5673" t="0"/>
          <a:stretch/>
        </p:blipFill>
        <p:spPr>
          <a:xfrm>
            <a:off x="1" y="0"/>
            <a:ext cx="4559846" cy="6858000"/>
          </a:xfrm>
          <a:prstGeom prst="rect">
            <a:avLst/>
          </a:prstGeom>
          <a:noFill/>
          <a:ln>
            <a:noFill/>
          </a:ln>
        </p:spPr>
      </p:pic>
      <p:sp>
        <p:nvSpPr>
          <p:cNvPr id="193" name="Google Shape;193;p31"/>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Van boven naar beneden</a:t>
            </a:r>
            <a:endParaRPr/>
          </a:p>
          <a:p>
            <a:pPr indent="-419100" lvl="0" marL="457200" rtl="0" algn="l">
              <a:spcBef>
                <a:spcPts val="0"/>
              </a:spcBef>
              <a:spcAft>
                <a:spcPts val="0"/>
              </a:spcAft>
              <a:buSzPts val="3000"/>
              <a:buChar char="○"/>
            </a:pPr>
            <a:r>
              <a:rPr lang="en"/>
              <a:t>Dichtbij naar veraf</a:t>
            </a:r>
            <a:endParaRPr/>
          </a:p>
          <a:p>
            <a:pPr indent="-419100" lvl="0" marL="457200" rtl="0" algn="l">
              <a:spcBef>
                <a:spcPts val="0"/>
              </a:spcBef>
              <a:spcAft>
                <a:spcPts val="0"/>
              </a:spcAft>
              <a:buSzPts val="3000"/>
              <a:buChar char="○"/>
            </a:pPr>
            <a:r>
              <a:rPr lang="en"/>
              <a:t>Grof naar fijn</a:t>
            </a:r>
            <a:br>
              <a:rPr lang="en"/>
            </a:br>
            <a:endParaRPr/>
          </a:p>
        </p:txBody>
      </p:sp>
      <p:sp>
        <p:nvSpPr>
          <p:cNvPr id="194" name="Google Shape;194;p31"/>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Sensomotorische ontwikkeling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98" name="Shape 198"/>
        <p:cNvGrpSpPr/>
        <p:nvPr/>
      </p:nvGrpSpPr>
      <p:grpSpPr>
        <a:xfrm>
          <a:off x="0" y="0"/>
          <a:ext cx="0" cy="0"/>
          <a:chOff x="0" y="0"/>
          <a:chExt cx="0" cy="0"/>
        </a:xfrm>
      </p:grpSpPr>
      <p:sp>
        <p:nvSpPr>
          <p:cNvPr id="199" name="Google Shape;199;p32"/>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0" name="Google Shape;200;p32"/>
          <p:cNvPicPr preferRelativeResize="0"/>
          <p:nvPr/>
        </p:nvPicPr>
        <p:blipFill rotWithShape="1">
          <a:blip r:embed="rId3">
            <a:alphaModFix amt="30000"/>
          </a:blip>
          <a:srcRect b="0" l="5673" r="5673" t="0"/>
          <a:stretch/>
        </p:blipFill>
        <p:spPr>
          <a:xfrm>
            <a:off x="1" y="0"/>
            <a:ext cx="4559846" cy="6858000"/>
          </a:xfrm>
          <a:prstGeom prst="rect">
            <a:avLst/>
          </a:prstGeom>
          <a:noFill/>
          <a:ln>
            <a:noFill/>
          </a:ln>
        </p:spPr>
      </p:pic>
      <p:sp>
        <p:nvSpPr>
          <p:cNvPr id="201" name="Google Shape;201;p32"/>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Van boven naar beneden</a:t>
            </a:r>
            <a:endParaRPr/>
          </a:p>
          <a:p>
            <a:pPr indent="-419100" lvl="0" marL="457200" rtl="0" algn="l">
              <a:spcBef>
                <a:spcPts val="0"/>
              </a:spcBef>
              <a:spcAft>
                <a:spcPts val="0"/>
              </a:spcAft>
              <a:buSzPts val="3000"/>
              <a:buChar char="○"/>
            </a:pPr>
            <a:r>
              <a:rPr lang="en"/>
              <a:t>Dichtbij naar veraf</a:t>
            </a:r>
            <a:endParaRPr/>
          </a:p>
          <a:p>
            <a:pPr indent="-419100" lvl="0" marL="457200" rtl="0" algn="l">
              <a:spcBef>
                <a:spcPts val="0"/>
              </a:spcBef>
              <a:spcAft>
                <a:spcPts val="0"/>
              </a:spcAft>
              <a:buSzPts val="3000"/>
              <a:buChar char="○"/>
            </a:pPr>
            <a:r>
              <a:rPr lang="en"/>
              <a:t>Grof naar fijn</a:t>
            </a:r>
            <a:br>
              <a:rPr lang="en"/>
            </a:br>
            <a:endParaRPr/>
          </a:p>
        </p:txBody>
      </p:sp>
      <p:sp>
        <p:nvSpPr>
          <p:cNvPr id="202" name="Google Shape;202;p32"/>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Sensomotorische ontwikkeling</a:t>
            </a:r>
            <a:endParaRPr/>
          </a:p>
        </p:txBody>
      </p:sp>
      <p:pic>
        <p:nvPicPr>
          <p:cNvPr descr="Kijk ook voor de volgende stap in de ontwikkeling, praten: http://www.youtube.com/user/nutricia#p/u/16/K3ForuBRWIw&#10;&#10;Ontwikkeling Baby 4 tot 6 maanden - Activiteiten&#10;Het bovenlichaam van je kindje wordt sterker, net als zijn nek en armen. De ontwikkeling van zijn spieren begint bij zijn hoofd en eindigt bij zijn tenen. Je baby kan daarom eerst alleen zijn hoofdje rechtop houden en pas daarna zichzelf opdrukken.&#10;&#10;Binnenkort kan je baby steeds beter rechtop zitten zonder om te vallen. Hij heeft hierbij in het begin nog wel jouw hulp nodig, dus ondersteun je kindje bijvoorbeeld met een paar kussentjes. &#10;&#10;Ook op andere gebieden ontwikkelt je kindje zich nu. Hij begint dingen stevig vast te pakken en weet de weg naar zijn mond meteen te vinden." id="203" name="Google Shape;203;p32" title="Ontwikkeling Baby 4 tot 6 maanden - Activiteiten">
            <a:hlinkClick r:id="rId4"/>
          </p:cNvPr>
          <p:cNvPicPr preferRelativeResize="0"/>
          <p:nvPr/>
        </p:nvPicPr>
        <p:blipFill>
          <a:blip r:embed="rId5">
            <a:alphaModFix/>
          </a:blip>
          <a:stretch>
            <a:fillRect/>
          </a:stretch>
        </p:blipFill>
        <p:spPr>
          <a:xfrm>
            <a:off x="0" y="0"/>
            <a:ext cx="9144000"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AFDC"/>
        </a:solidFill>
      </p:bgPr>
    </p:bg>
    <p:spTree>
      <p:nvGrpSpPr>
        <p:cNvPr id="207" name="Shape 207"/>
        <p:cNvGrpSpPr/>
        <p:nvPr/>
      </p:nvGrpSpPr>
      <p:grpSpPr>
        <a:xfrm>
          <a:off x="0" y="0"/>
          <a:ext cx="0" cy="0"/>
          <a:chOff x="0" y="0"/>
          <a:chExt cx="0" cy="0"/>
        </a:xfrm>
      </p:grpSpPr>
      <p:sp>
        <p:nvSpPr>
          <p:cNvPr id="208" name="Google Shape;208;p3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9" name="Google Shape;209;p33"/>
          <p:cNvPicPr preferRelativeResize="0"/>
          <p:nvPr/>
        </p:nvPicPr>
        <p:blipFill rotWithShape="1">
          <a:blip r:embed="rId3">
            <a:alphaModFix amt="30000"/>
          </a:blip>
          <a:srcRect b="0" l="5500" r="5500" t="0"/>
          <a:stretch/>
        </p:blipFill>
        <p:spPr>
          <a:xfrm>
            <a:off x="4584151" y="0"/>
            <a:ext cx="4559848" cy="6857999"/>
          </a:xfrm>
          <a:prstGeom prst="rect">
            <a:avLst/>
          </a:prstGeom>
          <a:noFill/>
          <a:ln>
            <a:noFill/>
          </a:ln>
        </p:spPr>
      </p:pic>
      <p:sp>
        <p:nvSpPr>
          <p:cNvPr id="210" name="Google Shape;210;p33"/>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Creatief - expressieve ontwikkeling</a:t>
            </a:r>
            <a:endParaRPr/>
          </a:p>
        </p:txBody>
      </p:sp>
      <p:sp>
        <p:nvSpPr>
          <p:cNvPr id="211" name="Google Shape;211;p33"/>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Iets maken of doen (creatief)</a:t>
            </a:r>
            <a:endParaRPr/>
          </a:p>
          <a:p>
            <a:pPr indent="-419100" lvl="0" marL="457200" rtl="0" algn="l">
              <a:spcBef>
                <a:spcPts val="0"/>
              </a:spcBef>
              <a:spcAft>
                <a:spcPts val="0"/>
              </a:spcAft>
              <a:buSzPts val="3000"/>
              <a:buChar char="○"/>
            </a:pPr>
            <a:r>
              <a:rPr lang="en"/>
              <a:t>Iets uitdrukken van jezelf (expressief)</a:t>
            </a:r>
            <a:endParaRPr/>
          </a:p>
          <a:p>
            <a:pPr indent="0" lvl="0" marL="0" rtl="0" algn="l">
              <a:spcBef>
                <a:spcPts val="600"/>
              </a:spcBef>
              <a:spcAft>
                <a:spcPts val="0"/>
              </a:spcAft>
              <a:buNone/>
            </a:pPr>
            <a:r>
              <a:t/>
            </a:r>
            <a:endParaRPr/>
          </a:p>
          <a:p>
            <a:pPr indent="-419100" lvl="0" marL="457200" rtl="0" algn="l">
              <a:spcBef>
                <a:spcPts val="600"/>
              </a:spcBef>
              <a:spcAft>
                <a:spcPts val="0"/>
              </a:spcAft>
              <a:buSzPts val="3000"/>
              <a:buChar char="○"/>
            </a:pPr>
            <a:r>
              <a:rPr lang="en"/>
              <a:t>Van 0-2 nog geen sprake van Creatief-expressieve ontwikkeling</a:t>
            </a:r>
            <a:br>
              <a:rPr lang="en"/>
            </a:b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AFDC"/>
        </a:solidFill>
      </p:bgPr>
    </p:bg>
    <p:spTree>
      <p:nvGrpSpPr>
        <p:cNvPr id="215" name="Shape 215"/>
        <p:cNvGrpSpPr/>
        <p:nvPr/>
      </p:nvGrpSpPr>
      <p:grpSpPr>
        <a:xfrm>
          <a:off x="0" y="0"/>
          <a:ext cx="0" cy="0"/>
          <a:chOff x="0" y="0"/>
          <a:chExt cx="0" cy="0"/>
        </a:xfrm>
      </p:grpSpPr>
      <p:sp>
        <p:nvSpPr>
          <p:cNvPr id="216" name="Google Shape;216;p3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17" name="Google Shape;217;p34"/>
          <p:cNvPicPr preferRelativeResize="0"/>
          <p:nvPr/>
        </p:nvPicPr>
        <p:blipFill rotWithShape="1">
          <a:blip r:embed="rId3">
            <a:alphaModFix amt="30000"/>
          </a:blip>
          <a:srcRect b="0" l="5500" r="5500" t="0"/>
          <a:stretch/>
        </p:blipFill>
        <p:spPr>
          <a:xfrm>
            <a:off x="4584151" y="0"/>
            <a:ext cx="4559848" cy="6857999"/>
          </a:xfrm>
          <a:prstGeom prst="rect">
            <a:avLst/>
          </a:prstGeom>
          <a:noFill/>
          <a:ln>
            <a:noFill/>
          </a:ln>
        </p:spPr>
      </p:pic>
      <p:sp>
        <p:nvSpPr>
          <p:cNvPr id="218" name="Google Shape;218;p34"/>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Creatief - expressieve ontwikkeling</a:t>
            </a:r>
            <a:endParaRPr/>
          </a:p>
        </p:txBody>
      </p:sp>
      <p:sp>
        <p:nvSpPr>
          <p:cNvPr id="219" name="Google Shape;219;p34"/>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Iets maken of doen (creatief)</a:t>
            </a:r>
            <a:endParaRPr/>
          </a:p>
          <a:p>
            <a:pPr indent="-419100" lvl="0" marL="457200" rtl="0" algn="l">
              <a:spcBef>
                <a:spcPts val="0"/>
              </a:spcBef>
              <a:spcAft>
                <a:spcPts val="0"/>
              </a:spcAft>
              <a:buSzPts val="3000"/>
              <a:buChar char="○"/>
            </a:pPr>
            <a:r>
              <a:rPr lang="en"/>
              <a:t>Iets uitdrukken van jezelf (expressief)</a:t>
            </a:r>
            <a:endParaRPr/>
          </a:p>
          <a:p>
            <a:pPr indent="-419100" lvl="0" marL="457200" rtl="0" algn="l">
              <a:spcBef>
                <a:spcPts val="0"/>
              </a:spcBef>
              <a:spcAft>
                <a:spcPts val="0"/>
              </a:spcAft>
              <a:buSzPts val="3000"/>
              <a:buChar char="○"/>
            </a:pPr>
            <a:r>
              <a:t/>
            </a:r>
            <a:endParaRPr/>
          </a:p>
          <a:p>
            <a:pPr indent="-419100" lvl="0" marL="457200" rtl="0" algn="l">
              <a:spcBef>
                <a:spcPts val="0"/>
              </a:spcBef>
              <a:spcAft>
                <a:spcPts val="0"/>
              </a:spcAft>
              <a:buSzPts val="3000"/>
              <a:buChar char="○"/>
            </a:pPr>
            <a:r>
              <a:rPr lang="en"/>
              <a:t>Van 0-2 nog geen sprake van Creatief-expressieve ontwikkeling</a:t>
            </a:r>
            <a:br>
              <a:rPr lang="en"/>
            </a:br>
            <a:endParaRPr/>
          </a:p>
        </p:txBody>
      </p:sp>
      <p:pic>
        <p:nvPicPr>
          <p:cNvPr descr="Technology codes our minds, changes our OS. Apple products have done this extensively. The video shows how magazines are now useless and impossible to understand, for digital natives. It shows real life clip of a 1-year old, growing among touch screens and print. And how the latter becomes irrelevant. Medium is message. Humble tribute to Steve Jobs, by the most important person : a baby." id="220" name="Google Shape;220;p34" title="A Magazine Is an iPad That Does Not Work.m4v">
            <a:hlinkClick r:id="rId4"/>
          </p:cNvPr>
          <p:cNvPicPr preferRelativeResize="0"/>
          <p:nvPr/>
        </p:nvPicPr>
        <p:blipFill>
          <a:blip r:embed="rId5">
            <a:alphaModFix/>
          </a:blip>
          <a:stretch>
            <a:fillRect/>
          </a:stretch>
        </p:blipFill>
        <p:spPr>
          <a:xfrm>
            <a:off x="0" y="0"/>
            <a:ext cx="9144000"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224" name="Shape 224"/>
        <p:cNvGrpSpPr/>
        <p:nvPr/>
      </p:nvGrpSpPr>
      <p:grpSpPr>
        <a:xfrm>
          <a:off x="0" y="0"/>
          <a:ext cx="0" cy="0"/>
          <a:chOff x="0" y="0"/>
          <a:chExt cx="0" cy="0"/>
        </a:xfrm>
      </p:grpSpPr>
      <p:sp>
        <p:nvSpPr>
          <p:cNvPr id="225" name="Google Shape;225;p3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26" name="Google Shape;226;p35"/>
          <p:cNvPicPr preferRelativeResize="0"/>
          <p:nvPr/>
        </p:nvPicPr>
        <p:blipFill rotWithShape="1">
          <a:blip r:embed="rId3">
            <a:alphaModFix amt="30000"/>
          </a:blip>
          <a:srcRect b="0" l="29359" r="29359" t="0"/>
          <a:stretch/>
        </p:blipFill>
        <p:spPr>
          <a:xfrm>
            <a:off x="1" y="0"/>
            <a:ext cx="4559846" cy="6857999"/>
          </a:xfrm>
          <a:prstGeom prst="rect">
            <a:avLst/>
          </a:prstGeom>
          <a:noFill/>
          <a:ln>
            <a:noFill/>
          </a:ln>
        </p:spPr>
      </p:pic>
      <p:sp>
        <p:nvSpPr>
          <p:cNvPr id="227" name="Google Shape;227;p35"/>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Taalontwikkeling</a:t>
            </a:r>
            <a:endParaRPr/>
          </a:p>
        </p:txBody>
      </p:sp>
      <p:sp>
        <p:nvSpPr>
          <p:cNvPr id="228" name="Google Shape;228;p35"/>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Klankontwikkeling</a:t>
            </a:r>
            <a:endParaRPr/>
          </a:p>
          <a:p>
            <a:pPr indent="-419100" lvl="0" marL="457200" rtl="0" algn="l">
              <a:spcBef>
                <a:spcPts val="0"/>
              </a:spcBef>
              <a:spcAft>
                <a:spcPts val="0"/>
              </a:spcAft>
              <a:buSzPts val="3000"/>
              <a:buChar char="○"/>
            </a:pPr>
            <a:r>
              <a:rPr lang="en"/>
              <a:t>Woordenschatontwikkeling</a:t>
            </a:r>
            <a:endParaRPr/>
          </a:p>
          <a:p>
            <a:pPr indent="-419100" lvl="0" marL="457200" rtl="0" algn="l">
              <a:spcBef>
                <a:spcPts val="0"/>
              </a:spcBef>
              <a:spcAft>
                <a:spcPts val="0"/>
              </a:spcAft>
              <a:buSzPts val="3000"/>
              <a:buChar char="○"/>
            </a:pPr>
            <a:r>
              <a:rPr lang="en"/>
              <a:t>Grammaticale ontwikkeling</a:t>
            </a:r>
            <a:endParaRPr/>
          </a:p>
          <a:p>
            <a:pPr indent="-419100" lvl="0" marL="457200" rtl="0" algn="l">
              <a:spcBef>
                <a:spcPts val="0"/>
              </a:spcBef>
              <a:spcAft>
                <a:spcPts val="0"/>
              </a:spcAft>
              <a:buSzPts val="3000"/>
              <a:buChar char="○"/>
            </a:pPr>
            <a:r>
              <a:rPr lang="en"/>
              <a:t>Communicatieve ontwikkeling</a:t>
            </a:r>
            <a:endParaRPr/>
          </a:p>
          <a:p>
            <a:pPr indent="-419100" lvl="0" marL="457200" rtl="0" algn="l">
              <a:spcBef>
                <a:spcPts val="0"/>
              </a:spcBef>
              <a:spcAft>
                <a:spcPts val="0"/>
              </a:spcAft>
              <a:buSzPts val="3000"/>
              <a:buChar char="○"/>
            </a:pPr>
            <a:r>
              <a:rPr lang="en"/>
              <a:t>Schriftelijke taalontwikkeling</a:t>
            </a:r>
            <a:br>
              <a:rPr lang="en"/>
            </a:b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232" name="Shape 232"/>
        <p:cNvGrpSpPr/>
        <p:nvPr/>
      </p:nvGrpSpPr>
      <p:grpSpPr>
        <a:xfrm>
          <a:off x="0" y="0"/>
          <a:ext cx="0" cy="0"/>
          <a:chOff x="0" y="0"/>
          <a:chExt cx="0" cy="0"/>
        </a:xfrm>
      </p:grpSpPr>
      <p:sp>
        <p:nvSpPr>
          <p:cNvPr id="233" name="Google Shape;233;p3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34" name="Google Shape;234;p36"/>
          <p:cNvPicPr preferRelativeResize="0"/>
          <p:nvPr/>
        </p:nvPicPr>
        <p:blipFill rotWithShape="1">
          <a:blip r:embed="rId3">
            <a:alphaModFix amt="30000"/>
          </a:blip>
          <a:srcRect b="0" l="29359" r="29359" t="0"/>
          <a:stretch/>
        </p:blipFill>
        <p:spPr>
          <a:xfrm>
            <a:off x="1" y="0"/>
            <a:ext cx="4559846" cy="6857999"/>
          </a:xfrm>
          <a:prstGeom prst="rect">
            <a:avLst/>
          </a:prstGeom>
          <a:noFill/>
          <a:ln>
            <a:noFill/>
          </a:ln>
        </p:spPr>
      </p:pic>
      <p:sp>
        <p:nvSpPr>
          <p:cNvPr id="235" name="Google Shape;235;p36"/>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Taalontwikkeling</a:t>
            </a:r>
            <a:endParaRPr/>
          </a:p>
        </p:txBody>
      </p:sp>
      <p:sp>
        <p:nvSpPr>
          <p:cNvPr id="236" name="Google Shape;236;p36"/>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Klankontwikkeling</a:t>
            </a:r>
            <a:endParaRPr/>
          </a:p>
          <a:p>
            <a:pPr indent="-419100" lvl="0" marL="457200" rtl="0" algn="l">
              <a:spcBef>
                <a:spcPts val="0"/>
              </a:spcBef>
              <a:spcAft>
                <a:spcPts val="0"/>
              </a:spcAft>
              <a:buSzPts val="3000"/>
              <a:buChar char="○"/>
            </a:pPr>
            <a:r>
              <a:rPr lang="en"/>
              <a:t>Woordenschatontwikkeling</a:t>
            </a:r>
            <a:endParaRPr/>
          </a:p>
          <a:p>
            <a:pPr indent="-419100" lvl="0" marL="457200" rtl="0" algn="l">
              <a:spcBef>
                <a:spcPts val="0"/>
              </a:spcBef>
              <a:spcAft>
                <a:spcPts val="0"/>
              </a:spcAft>
              <a:buSzPts val="3000"/>
              <a:buChar char="○"/>
            </a:pPr>
            <a:r>
              <a:rPr lang="en"/>
              <a:t>Grammaticale ontwikkeling</a:t>
            </a:r>
            <a:endParaRPr/>
          </a:p>
          <a:p>
            <a:pPr indent="-419100" lvl="0" marL="457200" rtl="0" algn="l">
              <a:spcBef>
                <a:spcPts val="0"/>
              </a:spcBef>
              <a:spcAft>
                <a:spcPts val="0"/>
              </a:spcAft>
              <a:buSzPts val="3000"/>
              <a:buChar char="○"/>
            </a:pPr>
            <a:r>
              <a:rPr lang="en"/>
              <a:t>Communicatieve ontwikkeling</a:t>
            </a:r>
            <a:endParaRPr/>
          </a:p>
          <a:p>
            <a:pPr indent="-419100" lvl="0" marL="457200" rtl="0" algn="l">
              <a:spcBef>
                <a:spcPts val="0"/>
              </a:spcBef>
              <a:spcAft>
                <a:spcPts val="0"/>
              </a:spcAft>
              <a:buSzPts val="3000"/>
              <a:buChar char="○"/>
            </a:pPr>
            <a:r>
              <a:rPr lang="en"/>
              <a:t>Schriftelijke taalontwikkeling</a:t>
            </a:r>
            <a:br>
              <a:rPr lang="en"/>
            </a:br>
            <a:endParaRPr/>
          </a:p>
        </p:txBody>
      </p:sp>
      <p:pic>
        <p:nvPicPr>
          <p:cNvPr descr="Kijk ook voor de volgende stap in de ontwikkeling, zien: http://www.youtube.com/user/nutricia#p/u/19/eYCawfvb_vg&#10;&#10;Ontwikkeling Baby 0 tot 3 maanden - Praten&#10;Het is logisch dat je baby nog niet goed kan communiceren als hij geboren is. Het enige wat hij kan doen om zijn gevoel duidelijk te maken, is huilen. Toch kan je kindje andere kleine keelgeluidjes maken, waaraan je kunt merken dat hij zich prettig voelt, zoals smakgeluidjes tijdens het voeden.&#10;&#10;Als je kindje twee maanden oud is, zal hij zijn stem al anders gaan gebruiken. Hij huilt niet alleen meer, maar maakt ook geluidjes waarmee hij reageert op bekende stemmen, met name op die van jou.&#10;&#10;Rond drie maanden zal je baby'tje waarschijnlijk gaan kraaien als hij iets leuk vindt. Ook zul je zien dat hij vaker gaat kirren, brabbelen en lachen. &#10;&#10;In deze periode huilt je kindje (hopelijk) ook minder als hij wakker is." id="237" name="Google Shape;237;p36" title="Ontwikkeling Baby 0 tot 3 maanden - Praten">
            <a:hlinkClick r:id="rId4"/>
          </p:cNvPr>
          <p:cNvPicPr preferRelativeResize="0"/>
          <p:nvPr/>
        </p:nvPicPr>
        <p:blipFill>
          <a:blip r:embed="rId5">
            <a:alphaModFix/>
          </a:blip>
          <a:stretch>
            <a:fillRect/>
          </a:stretch>
        </p:blipFill>
        <p:spPr>
          <a:xfrm>
            <a:off x="0" y="0"/>
            <a:ext cx="9144000"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241" name="Shape 241"/>
        <p:cNvGrpSpPr/>
        <p:nvPr/>
      </p:nvGrpSpPr>
      <p:grpSpPr>
        <a:xfrm>
          <a:off x="0" y="0"/>
          <a:ext cx="0" cy="0"/>
          <a:chOff x="0" y="0"/>
          <a:chExt cx="0" cy="0"/>
        </a:xfrm>
      </p:grpSpPr>
      <p:sp>
        <p:nvSpPr>
          <p:cNvPr id="242" name="Google Shape;242;p37"/>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43" name="Google Shape;243;p37"/>
          <p:cNvPicPr preferRelativeResize="0"/>
          <p:nvPr/>
        </p:nvPicPr>
        <p:blipFill rotWithShape="1">
          <a:blip r:embed="rId3">
            <a:alphaModFix amt="30000"/>
          </a:blip>
          <a:srcRect b="0" l="29359" r="29359" t="0"/>
          <a:stretch/>
        </p:blipFill>
        <p:spPr>
          <a:xfrm>
            <a:off x="1" y="0"/>
            <a:ext cx="4559846" cy="6857999"/>
          </a:xfrm>
          <a:prstGeom prst="rect">
            <a:avLst/>
          </a:prstGeom>
          <a:noFill/>
          <a:ln>
            <a:noFill/>
          </a:ln>
        </p:spPr>
      </p:pic>
      <p:sp>
        <p:nvSpPr>
          <p:cNvPr id="244" name="Google Shape;244;p37"/>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Taalontwikkeling</a:t>
            </a:r>
            <a:endParaRPr/>
          </a:p>
        </p:txBody>
      </p:sp>
      <p:sp>
        <p:nvSpPr>
          <p:cNvPr id="245" name="Google Shape;245;p37"/>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Klankontwikkeling</a:t>
            </a:r>
            <a:endParaRPr/>
          </a:p>
          <a:p>
            <a:pPr indent="-419100" lvl="0" marL="457200" rtl="0" algn="l">
              <a:spcBef>
                <a:spcPts val="0"/>
              </a:spcBef>
              <a:spcAft>
                <a:spcPts val="0"/>
              </a:spcAft>
              <a:buSzPts val="3000"/>
              <a:buChar char="○"/>
            </a:pPr>
            <a:r>
              <a:rPr lang="en"/>
              <a:t>Woordenschatontwikkeling</a:t>
            </a:r>
            <a:endParaRPr/>
          </a:p>
          <a:p>
            <a:pPr indent="-419100" lvl="0" marL="457200" rtl="0" algn="l">
              <a:spcBef>
                <a:spcPts val="0"/>
              </a:spcBef>
              <a:spcAft>
                <a:spcPts val="0"/>
              </a:spcAft>
              <a:buSzPts val="3000"/>
              <a:buChar char="○"/>
            </a:pPr>
            <a:r>
              <a:rPr lang="en"/>
              <a:t>Grammaticale ontwikkeling</a:t>
            </a:r>
            <a:endParaRPr/>
          </a:p>
          <a:p>
            <a:pPr indent="-419100" lvl="0" marL="457200" rtl="0" algn="l">
              <a:spcBef>
                <a:spcPts val="0"/>
              </a:spcBef>
              <a:spcAft>
                <a:spcPts val="0"/>
              </a:spcAft>
              <a:buSzPts val="3000"/>
              <a:buChar char="○"/>
            </a:pPr>
            <a:r>
              <a:rPr lang="en"/>
              <a:t>Communicatieve ontwikkeling</a:t>
            </a:r>
            <a:endParaRPr/>
          </a:p>
          <a:p>
            <a:pPr indent="-419100" lvl="0" marL="457200" rtl="0" algn="l">
              <a:spcBef>
                <a:spcPts val="0"/>
              </a:spcBef>
              <a:spcAft>
                <a:spcPts val="0"/>
              </a:spcAft>
              <a:buSzPts val="3000"/>
              <a:buChar char="○"/>
            </a:pPr>
            <a:r>
              <a:rPr lang="en"/>
              <a:t>Schriftelijke taalontwikkeling</a:t>
            </a:r>
            <a:br>
              <a:rPr lang="en"/>
            </a:br>
            <a:endParaRPr/>
          </a:p>
        </p:txBody>
      </p:sp>
      <p:pic>
        <p:nvPicPr>
          <p:cNvPr descr="Kijk ook voor de volgende stap in de ontwikkeling, zien:&#10;http://www.youtube.com/user/nutricia#p/u/11/sUwWqDEAn2k&#10;&#10;Ontwikkeling Baby 7 tot 9 maanden - Praten&#10;Het gebrabbel van je baby begint aan het eind van deze fase steeds meer op echte woordjes te lijken, omdat je kindje klinkers probeert uit te spreken. Zo went je kleintje aan het geluid van zijn eigen stem! Misschien hoor je de woordjes 'mama' of 'papa' al voor de eerste keer. Een bijzonder moment. Maar het duurt nog een aantal maanden voordat je baby deze woorden ook echt begrijpt en doorheeft dat de woorden naar jullie verwijzen!&#10;&#10;Omdat je kindje nog niet kan praten, gebruikt hij veel non-verbale signalen om te communiceren. Hij maakt je bijvoorbeeld duidelijk dat hij zonder jouw hulp wil eten door zelf zijn eten van zijn bord te pakken. Of hij spuugt het eten uit dat hij niet lekker vindt.  Rond deze periode gaat je kindje ook zijn eigen smaak ontwikkelen. Je kunt dit stimuleren door verschillende smaken aan te bieden." id="246" name="Google Shape;246;p37" title="Ontwikkeling Baby 7 tot 9 maanden - Praten">
            <a:hlinkClick r:id="rId4"/>
          </p:cNvPr>
          <p:cNvPicPr preferRelativeResize="0"/>
          <p:nvPr/>
        </p:nvPicPr>
        <p:blipFill>
          <a:blip r:embed="rId5">
            <a:alphaModFix/>
          </a:blip>
          <a:stretch>
            <a:fillRect/>
          </a:stretch>
        </p:blipFill>
        <p:spPr>
          <a:xfrm>
            <a:off x="0" y="0"/>
            <a:ext cx="9144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0"/>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01" name="Google Shape;101;p20"/>
          <p:cNvPicPr preferRelativeResize="0"/>
          <p:nvPr/>
        </p:nvPicPr>
        <p:blipFill rotWithShape="1">
          <a:blip r:embed="rId3">
            <a:alphaModFix amt="30000"/>
          </a:blip>
          <a:srcRect b="0" l="27836" r="27836" t="0"/>
          <a:stretch/>
        </p:blipFill>
        <p:spPr>
          <a:xfrm>
            <a:off x="1" y="0"/>
            <a:ext cx="4559846" cy="6858000"/>
          </a:xfrm>
          <a:prstGeom prst="rect">
            <a:avLst/>
          </a:prstGeom>
          <a:noFill/>
          <a:ln>
            <a:noFill/>
          </a:ln>
        </p:spPr>
      </p:pic>
      <p:sp>
        <p:nvSpPr>
          <p:cNvPr id="102" name="Google Shape;102;p20"/>
          <p:cNvSpPr txBox="1"/>
          <p:nvPr>
            <p:ph idx="1" type="body"/>
          </p:nvPr>
        </p:nvSpPr>
        <p:spPr>
          <a:xfrm>
            <a:off x="474225" y="2882400"/>
            <a:ext cx="8082600" cy="10932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2400"/>
              <a:t>D</a:t>
            </a:r>
            <a:r>
              <a:rPr lang="en" sz="2400"/>
              <a:t>e glimlach van een kind doet je beseffen dat je leeft</a:t>
            </a:r>
            <a:br>
              <a:rPr lang="en" sz="2400"/>
            </a:br>
            <a:r>
              <a:rPr lang="en" sz="2400"/>
              <a:t>De glimlach van een kind dat nog een leven voor zich heeft</a:t>
            </a:r>
            <a:br>
              <a:rPr lang="en" sz="2400"/>
            </a:br>
            <a:r>
              <a:rPr lang="en" sz="2400"/>
              <a:t>Dat leven is de moeite waard</a:t>
            </a:r>
            <a:br>
              <a:rPr lang="en" sz="2400"/>
            </a:br>
            <a:r>
              <a:rPr lang="en" sz="2400"/>
              <a:t>met soms wel wat verdriet, maar met liefde, geluk en plezier in ´t verschiet</a:t>
            </a:r>
            <a:endParaRPr sz="2400"/>
          </a:p>
          <a:p>
            <a:pPr indent="0" lvl="0" marL="0" rtl="0" algn="ctr">
              <a:spcBef>
                <a:spcPts val="600"/>
              </a:spcBef>
              <a:spcAft>
                <a:spcPts val="0"/>
              </a:spcAft>
              <a:buNone/>
            </a:pPr>
            <a:r>
              <a:rPr lang="en" sz="2400"/>
              <a:t>Willy Alberti (1968)</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pic>
        <p:nvPicPr>
          <p:cNvPr id="251" name="Google Shape;251;p38"/>
          <p:cNvPicPr preferRelativeResize="0"/>
          <p:nvPr/>
        </p:nvPicPr>
        <p:blipFill rotWithShape="1">
          <a:blip r:embed="rId3">
            <a:alphaModFix amt="30000"/>
          </a:blip>
          <a:srcRect b="1390" l="0" r="0" t="1380"/>
          <a:stretch/>
        </p:blipFill>
        <p:spPr>
          <a:xfrm>
            <a:off x="4584151" y="0"/>
            <a:ext cx="4559847" cy="6858000"/>
          </a:xfrm>
          <a:prstGeom prst="rect">
            <a:avLst/>
          </a:prstGeom>
          <a:noFill/>
          <a:ln>
            <a:noFill/>
          </a:ln>
        </p:spPr>
      </p:pic>
      <p:sp>
        <p:nvSpPr>
          <p:cNvPr id="252" name="Google Shape;252;p38"/>
          <p:cNvSpPr txBox="1"/>
          <p:nvPr>
            <p:ph type="ctrTitle"/>
          </p:nvPr>
        </p:nvSpPr>
        <p:spPr>
          <a:xfrm>
            <a:off x="565775" y="2111125"/>
            <a:ext cx="6009300" cy="154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C800"/>
                </a:solidFill>
              </a:rPr>
              <a:t>2</a:t>
            </a:r>
            <a:r>
              <a:rPr lang="en">
                <a:solidFill>
                  <a:srgbClr val="FFC800"/>
                </a:solidFill>
              </a:rPr>
              <a:t>.</a:t>
            </a:r>
            <a:endParaRPr>
              <a:solidFill>
                <a:srgbClr val="FFC800"/>
              </a:solidFill>
            </a:endParaRPr>
          </a:p>
          <a:p>
            <a:pPr indent="0" lvl="0" marL="0" rtl="0" algn="l">
              <a:spcBef>
                <a:spcPts val="0"/>
              </a:spcBef>
              <a:spcAft>
                <a:spcPts val="0"/>
              </a:spcAft>
              <a:buNone/>
            </a:pPr>
            <a:r>
              <a:rPr lang="en"/>
              <a:t>Doel</a:t>
            </a:r>
            <a:endParaRPr/>
          </a:p>
        </p:txBody>
      </p:sp>
      <p:sp>
        <p:nvSpPr>
          <p:cNvPr id="253" name="Google Shape;253;p38"/>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54" name="Google Shape;254;p38"/>
          <p:cNvSpPr txBox="1"/>
          <p:nvPr>
            <p:ph idx="1" type="subTitle"/>
          </p:nvPr>
        </p:nvSpPr>
        <p:spPr>
          <a:xfrm>
            <a:off x="481675" y="4658725"/>
            <a:ext cx="8075100" cy="10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Aan het einde van de les, kan de student benoemen welke ontwikkeling een baby doormaakt op de verschillende ontwikkelingsgebieden.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pic>
        <p:nvPicPr>
          <p:cNvPr id="107" name="Google Shape;107;p21"/>
          <p:cNvPicPr preferRelativeResize="0"/>
          <p:nvPr/>
        </p:nvPicPr>
        <p:blipFill rotWithShape="1">
          <a:blip r:embed="rId3">
            <a:alphaModFix amt="30000"/>
          </a:blip>
          <a:srcRect b="1390" l="0" r="0" t="1380"/>
          <a:stretch/>
        </p:blipFill>
        <p:spPr>
          <a:xfrm>
            <a:off x="4584151" y="0"/>
            <a:ext cx="4559847" cy="6858000"/>
          </a:xfrm>
          <a:prstGeom prst="rect">
            <a:avLst/>
          </a:prstGeom>
          <a:noFill/>
          <a:ln>
            <a:noFill/>
          </a:ln>
        </p:spPr>
      </p:pic>
      <p:sp>
        <p:nvSpPr>
          <p:cNvPr id="108" name="Google Shape;108;p21"/>
          <p:cNvSpPr txBox="1"/>
          <p:nvPr>
            <p:ph type="ctrTitle"/>
          </p:nvPr>
        </p:nvSpPr>
        <p:spPr>
          <a:xfrm>
            <a:off x="565775" y="2111125"/>
            <a:ext cx="6009300" cy="154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C800"/>
                </a:solidFill>
              </a:rPr>
              <a:t>1.</a:t>
            </a:r>
            <a:endParaRPr>
              <a:solidFill>
                <a:srgbClr val="FFC800"/>
              </a:solidFill>
            </a:endParaRPr>
          </a:p>
          <a:p>
            <a:pPr indent="0" lvl="0" marL="0" rtl="0" algn="l">
              <a:spcBef>
                <a:spcPts val="0"/>
              </a:spcBef>
              <a:spcAft>
                <a:spcPts val="0"/>
              </a:spcAft>
              <a:buNone/>
            </a:pPr>
            <a:r>
              <a:rPr lang="en"/>
              <a:t>Doel</a:t>
            </a:r>
            <a:endParaRPr/>
          </a:p>
        </p:txBody>
      </p:sp>
      <p:sp>
        <p:nvSpPr>
          <p:cNvPr id="109" name="Google Shape;109;p21"/>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0" name="Google Shape;110;p21"/>
          <p:cNvSpPr txBox="1"/>
          <p:nvPr>
            <p:ph idx="1" type="subTitle"/>
          </p:nvPr>
        </p:nvSpPr>
        <p:spPr>
          <a:xfrm>
            <a:off x="481675" y="4658725"/>
            <a:ext cx="8075100" cy="10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Aan het einde van de les, kan de student benoemen welke ontwikkeling een baby doormaakt op de verschillende ontwikkelingsgebieden.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14" name="Shape 114"/>
        <p:cNvGrpSpPr/>
        <p:nvPr/>
      </p:nvGrpSpPr>
      <p:grpSpPr>
        <a:xfrm>
          <a:off x="0" y="0"/>
          <a:ext cx="0" cy="0"/>
          <a:chOff x="0" y="0"/>
          <a:chExt cx="0" cy="0"/>
        </a:xfrm>
      </p:grpSpPr>
      <p:sp>
        <p:nvSpPr>
          <p:cNvPr id="115" name="Google Shape;115;p22"/>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6" name="Google Shape;116;p22"/>
          <p:cNvPicPr preferRelativeResize="0"/>
          <p:nvPr/>
        </p:nvPicPr>
        <p:blipFill rotWithShape="1">
          <a:blip r:embed="rId3">
            <a:alphaModFix amt="30000"/>
          </a:blip>
          <a:srcRect b="0" l="27836" r="27836" t="0"/>
          <a:stretch/>
        </p:blipFill>
        <p:spPr>
          <a:xfrm>
            <a:off x="1" y="0"/>
            <a:ext cx="4559846" cy="6858000"/>
          </a:xfrm>
          <a:prstGeom prst="rect">
            <a:avLst/>
          </a:prstGeom>
          <a:noFill/>
          <a:ln>
            <a:noFill/>
          </a:ln>
        </p:spPr>
      </p:pic>
      <p:sp>
        <p:nvSpPr>
          <p:cNvPr id="117" name="Google Shape;117;p22"/>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Cognitieve ontwikkeling</a:t>
            </a:r>
            <a:endParaRPr/>
          </a:p>
          <a:p>
            <a:pPr indent="-419100" lvl="0" marL="457200" rtl="0" algn="l">
              <a:spcBef>
                <a:spcPts val="0"/>
              </a:spcBef>
              <a:spcAft>
                <a:spcPts val="0"/>
              </a:spcAft>
              <a:buSzPts val="3000"/>
              <a:buChar char="○"/>
            </a:pPr>
            <a:r>
              <a:rPr lang="en"/>
              <a:t>Sociaal-emotionele ontwikkeling</a:t>
            </a:r>
            <a:endParaRPr/>
          </a:p>
          <a:p>
            <a:pPr indent="-419100" lvl="0" marL="457200" rtl="0" algn="l">
              <a:spcBef>
                <a:spcPts val="0"/>
              </a:spcBef>
              <a:spcAft>
                <a:spcPts val="0"/>
              </a:spcAft>
              <a:buSzPts val="3000"/>
              <a:buChar char="○"/>
            </a:pPr>
            <a:r>
              <a:rPr lang="en"/>
              <a:t>Seksuele ontwikkeling</a:t>
            </a:r>
            <a:endParaRPr/>
          </a:p>
          <a:p>
            <a:pPr indent="-419100" lvl="0" marL="457200" rtl="0" algn="l">
              <a:spcBef>
                <a:spcPts val="0"/>
              </a:spcBef>
              <a:spcAft>
                <a:spcPts val="0"/>
              </a:spcAft>
              <a:buSzPts val="3000"/>
              <a:buChar char="○"/>
            </a:pPr>
            <a:r>
              <a:rPr lang="en"/>
              <a:t>Sensomotorische ontwikkeling</a:t>
            </a:r>
            <a:endParaRPr/>
          </a:p>
          <a:p>
            <a:pPr indent="-419100" lvl="0" marL="457200" rtl="0" algn="l">
              <a:spcBef>
                <a:spcPts val="0"/>
              </a:spcBef>
              <a:spcAft>
                <a:spcPts val="0"/>
              </a:spcAft>
              <a:buSzPts val="3000"/>
              <a:buChar char="○"/>
            </a:pPr>
            <a:r>
              <a:rPr lang="en"/>
              <a:t>Creatief-expressieve ontwikkeling</a:t>
            </a:r>
            <a:endParaRPr/>
          </a:p>
          <a:p>
            <a:pPr indent="-419100" lvl="0" marL="457200" rtl="0" algn="l">
              <a:spcBef>
                <a:spcPts val="0"/>
              </a:spcBef>
              <a:spcAft>
                <a:spcPts val="0"/>
              </a:spcAft>
              <a:buSzPts val="3000"/>
              <a:buChar char="○"/>
            </a:pPr>
            <a:r>
              <a:rPr lang="en"/>
              <a:t>Taalontwikkeling</a:t>
            </a:r>
            <a:br>
              <a:rPr lang="en"/>
            </a:br>
            <a:endParaRPr/>
          </a:p>
        </p:txBody>
      </p:sp>
      <p:sp>
        <p:nvSpPr>
          <p:cNvPr id="118" name="Google Shape;118;p22"/>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Inhoud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AFDC"/>
        </a:solidFill>
      </p:bgPr>
    </p:bg>
    <p:spTree>
      <p:nvGrpSpPr>
        <p:cNvPr id="122" name="Shape 122"/>
        <p:cNvGrpSpPr/>
        <p:nvPr/>
      </p:nvGrpSpPr>
      <p:grpSpPr>
        <a:xfrm>
          <a:off x="0" y="0"/>
          <a:ext cx="0" cy="0"/>
          <a:chOff x="0" y="0"/>
          <a:chExt cx="0" cy="0"/>
        </a:xfrm>
      </p:grpSpPr>
      <p:sp>
        <p:nvSpPr>
          <p:cNvPr id="123" name="Google Shape;123;p2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4" name="Google Shape;124;p23"/>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Grijpen is begrijpen</a:t>
            </a:r>
            <a:endParaRPr/>
          </a:p>
          <a:p>
            <a:pPr indent="-419100" lvl="0" marL="457200" rtl="0" algn="l">
              <a:spcBef>
                <a:spcPts val="0"/>
              </a:spcBef>
              <a:spcAft>
                <a:spcPts val="0"/>
              </a:spcAft>
              <a:buSzPts val="3000"/>
              <a:buChar char="○"/>
            </a:pPr>
            <a:r>
              <a:rPr lang="en"/>
              <a:t>Taal versnelt ontwikkeling</a:t>
            </a:r>
            <a:endParaRPr/>
          </a:p>
          <a:p>
            <a:pPr indent="-419100" lvl="0" marL="457200" rtl="0" algn="l">
              <a:spcBef>
                <a:spcPts val="0"/>
              </a:spcBef>
              <a:spcAft>
                <a:spcPts val="0"/>
              </a:spcAft>
              <a:buSzPts val="3000"/>
              <a:buChar char="○"/>
            </a:pPr>
            <a:r>
              <a:rPr lang="en"/>
              <a:t>Ontwikkeling is te beïnvloeden</a:t>
            </a:r>
            <a:br>
              <a:rPr lang="en"/>
            </a:br>
            <a:endParaRPr/>
          </a:p>
        </p:txBody>
      </p:sp>
      <p:pic>
        <p:nvPicPr>
          <p:cNvPr id="125" name="Google Shape;125;p23"/>
          <p:cNvPicPr preferRelativeResize="0"/>
          <p:nvPr/>
        </p:nvPicPr>
        <p:blipFill rotWithShape="1">
          <a:blip r:embed="rId3">
            <a:alphaModFix amt="30000"/>
          </a:blip>
          <a:srcRect b="1390" l="0" r="0" t="1380"/>
          <a:stretch/>
        </p:blipFill>
        <p:spPr>
          <a:xfrm>
            <a:off x="4584151" y="0"/>
            <a:ext cx="4559847" cy="6858000"/>
          </a:xfrm>
          <a:prstGeom prst="rect">
            <a:avLst/>
          </a:prstGeom>
          <a:noFill/>
          <a:ln>
            <a:noFill/>
          </a:ln>
        </p:spPr>
      </p:pic>
      <p:sp>
        <p:nvSpPr>
          <p:cNvPr id="126" name="Google Shape;126;p23"/>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Cognitieve ontwikkeling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AFDC"/>
        </a:solidFill>
      </p:bgPr>
    </p:bg>
    <p:spTree>
      <p:nvGrpSpPr>
        <p:cNvPr id="130" name="Shape 130"/>
        <p:cNvGrpSpPr/>
        <p:nvPr/>
      </p:nvGrpSpPr>
      <p:grpSpPr>
        <a:xfrm>
          <a:off x="0" y="0"/>
          <a:ext cx="0" cy="0"/>
          <a:chOff x="0" y="0"/>
          <a:chExt cx="0" cy="0"/>
        </a:xfrm>
      </p:grpSpPr>
      <p:sp>
        <p:nvSpPr>
          <p:cNvPr id="131" name="Google Shape;131;p2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2" name="Google Shape;132;p24"/>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Grijpen is begrijpen</a:t>
            </a:r>
            <a:endParaRPr/>
          </a:p>
          <a:p>
            <a:pPr indent="-419100" lvl="0" marL="457200" rtl="0" algn="l">
              <a:spcBef>
                <a:spcPts val="0"/>
              </a:spcBef>
              <a:spcAft>
                <a:spcPts val="0"/>
              </a:spcAft>
              <a:buSzPts val="3000"/>
              <a:buChar char="○"/>
            </a:pPr>
            <a:r>
              <a:rPr lang="en"/>
              <a:t>Taal versnelt ontwikkeling</a:t>
            </a:r>
            <a:endParaRPr/>
          </a:p>
          <a:p>
            <a:pPr indent="-419100" lvl="0" marL="457200" rtl="0" algn="l">
              <a:spcBef>
                <a:spcPts val="0"/>
              </a:spcBef>
              <a:spcAft>
                <a:spcPts val="0"/>
              </a:spcAft>
              <a:buSzPts val="3000"/>
              <a:buChar char="○"/>
            </a:pPr>
            <a:r>
              <a:rPr lang="en"/>
              <a:t>Ontwikkeling is te beïnvloeden</a:t>
            </a:r>
            <a:br>
              <a:rPr lang="en"/>
            </a:br>
            <a:endParaRPr/>
          </a:p>
        </p:txBody>
      </p:sp>
      <p:pic>
        <p:nvPicPr>
          <p:cNvPr id="133" name="Google Shape;133;p24"/>
          <p:cNvPicPr preferRelativeResize="0"/>
          <p:nvPr/>
        </p:nvPicPr>
        <p:blipFill rotWithShape="1">
          <a:blip r:embed="rId3">
            <a:alphaModFix amt="30000"/>
          </a:blip>
          <a:srcRect b="1390" l="0" r="0" t="1380"/>
          <a:stretch/>
        </p:blipFill>
        <p:spPr>
          <a:xfrm>
            <a:off x="4584151" y="0"/>
            <a:ext cx="4559847" cy="6858000"/>
          </a:xfrm>
          <a:prstGeom prst="rect">
            <a:avLst/>
          </a:prstGeom>
          <a:noFill/>
          <a:ln>
            <a:noFill/>
          </a:ln>
        </p:spPr>
      </p:pic>
      <p:sp>
        <p:nvSpPr>
          <p:cNvPr id="134" name="Google Shape;134;p24"/>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Cognitieve ontwikkeling</a:t>
            </a:r>
            <a:endParaRPr/>
          </a:p>
        </p:txBody>
      </p:sp>
      <p:pic>
        <p:nvPicPr>
          <p:cNvPr descr="Fragment uit de film 'Kijk, ik groei!' over de verstandelijke ontwikkeling van baby's van 0 tot 2 maanden" id="135" name="Google Shape;135;p24" title="Kind en Gezin: Verstandelijke ontwikkeling 0-2 maanden">
            <a:hlinkClick r:id="rId4"/>
          </p:cNvPr>
          <p:cNvPicPr preferRelativeResize="0"/>
          <p:nvPr/>
        </p:nvPicPr>
        <p:blipFill>
          <a:blip r:embed="rId5">
            <a:alphaModFix/>
          </a:blip>
          <a:stretch>
            <a:fillRect/>
          </a:stretch>
        </p:blipFill>
        <p:spPr>
          <a:xfrm>
            <a:off x="0" y="0"/>
            <a:ext cx="9144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39" name="Shape 139"/>
        <p:cNvGrpSpPr/>
        <p:nvPr/>
      </p:nvGrpSpPr>
      <p:grpSpPr>
        <a:xfrm>
          <a:off x="0" y="0"/>
          <a:ext cx="0" cy="0"/>
          <a:chOff x="0" y="0"/>
          <a:chExt cx="0" cy="0"/>
        </a:xfrm>
      </p:grpSpPr>
      <p:sp>
        <p:nvSpPr>
          <p:cNvPr id="140" name="Google Shape;140;p2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41" name="Google Shape;141;p25"/>
          <p:cNvPicPr preferRelativeResize="0"/>
          <p:nvPr/>
        </p:nvPicPr>
        <p:blipFill rotWithShape="1">
          <a:blip r:embed="rId3">
            <a:alphaModFix amt="30000"/>
          </a:blip>
          <a:srcRect b="0" l="27836" r="27836" t="0"/>
          <a:stretch/>
        </p:blipFill>
        <p:spPr>
          <a:xfrm>
            <a:off x="1" y="0"/>
            <a:ext cx="4559846" cy="6858000"/>
          </a:xfrm>
          <a:prstGeom prst="rect">
            <a:avLst/>
          </a:prstGeom>
          <a:noFill/>
          <a:ln>
            <a:noFill/>
          </a:ln>
        </p:spPr>
      </p:pic>
      <p:sp>
        <p:nvSpPr>
          <p:cNvPr id="142" name="Google Shape;142;p25"/>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Gericht op menselijke gezichten</a:t>
            </a:r>
            <a:endParaRPr/>
          </a:p>
          <a:p>
            <a:pPr indent="-419100" lvl="0" marL="457200" rtl="0" algn="l">
              <a:spcBef>
                <a:spcPts val="0"/>
              </a:spcBef>
              <a:spcAft>
                <a:spcPts val="0"/>
              </a:spcAft>
              <a:buSzPts val="3000"/>
              <a:buChar char="○"/>
            </a:pPr>
            <a:r>
              <a:rPr lang="en"/>
              <a:t>Gericht op de verzorger</a:t>
            </a:r>
            <a:endParaRPr/>
          </a:p>
          <a:p>
            <a:pPr indent="-419100" lvl="0" marL="457200" rtl="0" algn="l">
              <a:spcBef>
                <a:spcPts val="0"/>
              </a:spcBef>
              <a:spcAft>
                <a:spcPts val="0"/>
              </a:spcAft>
              <a:buSzPts val="3000"/>
              <a:buChar char="○"/>
            </a:pPr>
            <a:r>
              <a:rPr lang="en"/>
              <a:t>Gericht op menselijke geur</a:t>
            </a:r>
            <a:endParaRPr/>
          </a:p>
          <a:p>
            <a:pPr indent="-419100" lvl="0" marL="457200" rtl="0" algn="l">
              <a:spcBef>
                <a:spcPts val="0"/>
              </a:spcBef>
              <a:spcAft>
                <a:spcPts val="0"/>
              </a:spcAft>
              <a:buSzPts val="3000"/>
              <a:buChar char="○"/>
            </a:pPr>
            <a:r>
              <a:rPr lang="en"/>
              <a:t>Gericht op menselijk geluid</a:t>
            </a:r>
            <a:endParaRPr/>
          </a:p>
          <a:p>
            <a:pPr indent="-419100" lvl="0" marL="457200" rtl="0" algn="l">
              <a:spcBef>
                <a:spcPts val="0"/>
              </a:spcBef>
              <a:spcAft>
                <a:spcPts val="0"/>
              </a:spcAft>
              <a:buSzPts val="3000"/>
              <a:buChar char="○"/>
            </a:pPr>
            <a:r>
              <a:rPr lang="en"/>
              <a:t>Eigen persoonlijkheid</a:t>
            </a:r>
            <a:br>
              <a:rPr lang="en"/>
            </a:br>
            <a:br>
              <a:rPr lang="en"/>
            </a:br>
            <a:br>
              <a:rPr lang="en"/>
            </a:br>
            <a:endParaRPr/>
          </a:p>
        </p:txBody>
      </p:sp>
      <p:sp>
        <p:nvSpPr>
          <p:cNvPr id="143" name="Google Shape;143;p25"/>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Sociaal -emotionele ontwikkeling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47" name="Shape 147"/>
        <p:cNvGrpSpPr/>
        <p:nvPr/>
      </p:nvGrpSpPr>
      <p:grpSpPr>
        <a:xfrm>
          <a:off x="0" y="0"/>
          <a:ext cx="0" cy="0"/>
          <a:chOff x="0" y="0"/>
          <a:chExt cx="0" cy="0"/>
        </a:xfrm>
      </p:grpSpPr>
      <p:sp>
        <p:nvSpPr>
          <p:cNvPr id="148" name="Google Shape;148;p2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49" name="Google Shape;149;p26"/>
          <p:cNvPicPr preferRelativeResize="0"/>
          <p:nvPr/>
        </p:nvPicPr>
        <p:blipFill rotWithShape="1">
          <a:blip r:embed="rId3">
            <a:alphaModFix amt="30000"/>
          </a:blip>
          <a:srcRect b="0" l="27836" r="27836" t="0"/>
          <a:stretch/>
        </p:blipFill>
        <p:spPr>
          <a:xfrm>
            <a:off x="1" y="0"/>
            <a:ext cx="4559846" cy="6858000"/>
          </a:xfrm>
          <a:prstGeom prst="rect">
            <a:avLst/>
          </a:prstGeom>
          <a:noFill/>
          <a:ln>
            <a:noFill/>
          </a:ln>
        </p:spPr>
      </p:pic>
      <p:sp>
        <p:nvSpPr>
          <p:cNvPr id="150" name="Google Shape;150;p26"/>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Gericht op menselijke gezichten</a:t>
            </a:r>
            <a:endParaRPr/>
          </a:p>
          <a:p>
            <a:pPr indent="-419100" lvl="0" marL="457200" rtl="0" algn="l">
              <a:spcBef>
                <a:spcPts val="0"/>
              </a:spcBef>
              <a:spcAft>
                <a:spcPts val="0"/>
              </a:spcAft>
              <a:buSzPts val="3000"/>
              <a:buChar char="○"/>
            </a:pPr>
            <a:r>
              <a:rPr lang="en"/>
              <a:t>Gericht op de verzorger</a:t>
            </a:r>
            <a:endParaRPr/>
          </a:p>
          <a:p>
            <a:pPr indent="-419100" lvl="0" marL="457200" rtl="0" algn="l">
              <a:spcBef>
                <a:spcPts val="0"/>
              </a:spcBef>
              <a:spcAft>
                <a:spcPts val="0"/>
              </a:spcAft>
              <a:buSzPts val="3000"/>
              <a:buChar char="○"/>
            </a:pPr>
            <a:r>
              <a:rPr lang="en"/>
              <a:t>Gericht op menselijke geur</a:t>
            </a:r>
            <a:endParaRPr/>
          </a:p>
          <a:p>
            <a:pPr indent="-419100" lvl="0" marL="457200" rtl="0" algn="l">
              <a:spcBef>
                <a:spcPts val="0"/>
              </a:spcBef>
              <a:spcAft>
                <a:spcPts val="0"/>
              </a:spcAft>
              <a:buSzPts val="3000"/>
              <a:buChar char="○"/>
            </a:pPr>
            <a:r>
              <a:rPr lang="en"/>
              <a:t>Gericht op menselijk geluid</a:t>
            </a:r>
            <a:endParaRPr/>
          </a:p>
          <a:p>
            <a:pPr indent="-419100" lvl="0" marL="457200" rtl="0" algn="l">
              <a:spcBef>
                <a:spcPts val="0"/>
              </a:spcBef>
              <a:spcAft>
                <a:spcPts val="0"/>
              </a:spcAft>
              <a:buSzPts val="3000"/>
              <a:buChar char="○"/>
            </a:pPr>
            <a:r>
              <a:rPr lang="en"/>
              <a:t>Eigen persoonlijkheid</a:t>
            </a:r>
            <a:br>
              <a:rPr lang="en"/>
            </a:br>
            <a:br>
              <a:rPr lang="en"/>
            </a:br>
            <a:br>
              <a:rPr lang="en"/>
            </a:br>
            <a:endParaRPr/>
          </a:p>
        </p:txBody>
      </p:sp>
      <p:sp>
        <p:nvSpPr>
          <p:cNvPr id="151" name="Google Shape;151;p26"/>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Sociaal -emotionele ontwikkeling</a:t>
            </a:r>
            <a:endParaRPr/>
          </a:p>
        </p:txBody>
      </p:sp>
      <p:pic>
        <p:nvPicPr>
          <p:cNvPr descr="Fragment uit de film 'Kijk, ik groei!' over de sociaal-emotionele ontwikkeling van baby's van 0 tot 2 maanden" id="152" name="Google Shape;152;p26" title="Kind en Gezin: Sociaal-emotionele ontwikkeling 0-2 maanden">
            <a:hlinkClick r:id="rId4"/>
          </p:cNvPr>
          <p:cNvPicPr preferRelativeResize="0"/>
          <p:nvPr/>
        </p:nvPicPr>
        <p:blipFill>
          <a:blip r:embed="rId5">
            <a:alphaModFix/>
          </a:blip>
          <a:stretch>
            <a:fillRect/>
          </a:stretch>
        </p:blipFill>
        <p:spPr>
          <a:xfrm>
            <a:off x="0" y="0"/>
            <a:ext cx="91440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AFDC"/>
        </a:solidFill>
      </p:bgPr>
    </p:bg>
    <p:spTree>
      <p:nvGrpSpPr>
        <p:cNvPr id="156" name="Shape 156"/>
        <p:cNvGrpSpPr/>
        <p:nvPr/>
      </p:nvGrpSpPr>
      <p:grpSpPr>
        <a:xfrm>
          <a:off x="0" y="0"/>
          <a:ext cx="0" cy="0"/>
          <a:chOff x="0" y="0"/>
          <a:chExt cx="0" cy="0"/>
        </a:xfrm>
      </p:grpSpPr>
      <p:sp>
        <p:nvSpPr>
          <p:cNvPr id="157" name="Google Shape;157;p27"/>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8" name="Google Shape;158;p27"/>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Orale fase</a:t>
            </a:r>
            <a:endParaRPr/>
          </a:p>
        </p:txBody>
      </p:sp>
      <p:pic>
        <p:nvPicPr>
          <p:cNvPr id="159" name="Google Shape;159;p27"/>
          <p:cNvPicPr preferRelativeResize="0"/>
          <p:nvPr/>
        </p:nvPicPr>
        <p:blipFill rotWithShape="1">
          <a:blip r:embed="rId3">
            <a:alphaModFix amt="30000"/>
          </a:blip>
          <a:srcRect b="0" l="27890" r="27894" t="0"/>
          <a:stretch/>
        </p:blipFill>
        <p:spPr>
          <a:xfrm>
            <a:off x="4584151" y="0"/>
            <a:ext cx="4559848" cy="6857999"/>
          </a:xfrm>
          <a:prstGeom prst="rect">
            <a:avLst/>
          </a:prstGeom>
          <a:noFill/>
          <a:ln>
            <a:noFill/>
          </a:ln>
        </p:spPr>
      </p:pic>
      <p:sp>
        <p:nvSpPr>
          <p:cNvPr id="160" name="Google Shape;160;p27"/>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Seksuele ontwikkeling</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ercut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